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52"/>
  </p:notesMasterIdLst>
  <p:sldIdLst>
    <p:sldId id="256" r:id="rId2"/>
    <p:sldId id="298" r:id="rId3"/>
    <p:sldId id="300" r:id="rId4"/>
    <p:sldId id="297" r:id="rId5"/>
    <p:sldId id="299" r:id="rId6"/>
    <p:sldId id="301" r:id="rId7"/>
    <p:sldId id="302" r:id="rId8"/>
    <p:sldId id="303" r:id="rId9"/>
    <p:sldId id="304" r:id="rId10"/>
    <p:sldId id="305" r:id="rId11"/>
    <p:sldId id="306" r:id="rId12"/>
    <p:sldId id="307" r:id="rId13"/>
    <p:sldId id="308" r:id="rId14"/>
    <p:sldId id="309" r:id="rId15"/>
    <p:sldId id="311" r:id="rId16"/>
    <p:sldId id="312" r:id="rId17"/>
    <p:sldId id="313" r:id="rId18"/>
    <p:sldId id="314" r:id="rId19"/>
    <p:sldId id="315" r:id="rId20"/>
    <p:sldId id="316" r:id="rId21"/>
    <p:sldId id="318" r:id="rId22"/>
    <p:sldId id="331" r:id="rId23"/>
    <p:sldId id="332" r:id="rId24"/>
    <p:sldId id="319" r:id="rId25"/>
    <p:sldId id="320" r:id="rId26"/>
    <p:sldId id="321" r:id="rId27"/>
    <p:sldId id="322" r:id="rId28"/>
    <p:sldId id="324" r:id="rId29"/>
    <p:sldId id="323" r:id="rId30"/>
    <p:sldId id="325" r:id="rId31"/>
    <p:sldId id="326" r:id="rId32"/>
    <p:sldId id="327" r:id="rId33"/>
    <p:sldId id="328" r:id="rId34"/>
    <p:sldId id="329" r:id="rId35"/>
    <p:sldId id="330"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29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642" userDrawn="1">
          <p15:clr>
            <a:srgbClr val="A4A3A4"/>
          </p15:clr>
        </p15:guide>
        <p15:guide id="3"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404D8B-43B6-3848-90BF-26F73E316291}" v="14" dt="2021-07-01T09:42:43.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8"/>
    <p:restoredTop sz="86337"/>
  </p:normalViewPr>
  <p:slideViewPr>
    <p:cSldViewPr snapToGrid="0" snapToObjects="1">
      <p:cViewPr varScale="1">
        <p:scale>
          <a:sx n="130" d="100"/>
          <a:sy n="130" d="100"/>
        </p:scale>
        <p:origin x="200" y="176"/>
      </p:cViewPr>
      <p:guideLst>
        <p:guide orient="horz" pos="1071"/>
        <p:guide pos="642"/>
        <p:guide orient="horz" pos="4088"/>
      </p:guideLst>
    </p:cSldViewPr>
  </p:slideViewPr>
  <p:outlineViewPr>
    <p:cViewPr>
      <p:scale>
        <a:sx n="33" d="100"/>
        <a:sy n="33" d="100"/>
      </p:scale>
      <p:origin x="0" y="-53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은택" userId="684cf5cc-8b3d-461b-8bf7-ad6019fe0313" providerId="ADAL" clId="{BB404D8B-43B6-3848-90BF-26F73E316291}"/>
    <pc:docChg chg="custSel addSld modSld">
      <pc:chgData name="김은택" userId="684cf5cc-8b3d-461b-8bf7-ad6019fe0313" providerId="ADAL" clId="{BB404D8B-43B6-3848-90BF-26F73E316291}" dt="2021-07-01T09:42:54.583" v="74" actId="113"/>
      <pc:docMkLst>
        <pc:docMk/>
      </pc:docMkLst>
      <pc:sldChg chg="addSp delSp modSp new mod">
        <pc:chgData name="김은택" userId="684cf5cc-8b3d-461b-8bf7-ad6019fe0313" providerId="ADAL" clId="{BB404D8B-43B6-3848-90BF-26F73E316291}" dt="2021-07-01T09:22:12.756" v="37" actId="20577"/>
        <pc:sldMkLst>
          <pc:docMk/>
          <pc:sldMk cId="740772651" sldId="342"/>
        </pc:sldMkLst>
        <pc:spChg chg="mod">
          <ac:chgData name="김은택" userId="684cf5cc-8b3d-461b-8bf7-ad6019fe0313" providerId="ADAL" clId="{BB404D8B-43B6-3848-90BF-26F73E316291}" dt="2021-07-01T09:22:12.756" v="37" actId="20577"/>
          <ac:spMkLst>
            <pc:docMk/>
            <pc:sldMk cId="740772651" sldId="342"/>
            <ac:spMk id="2" creationId="{E74EA1C9-7DD7-9B45-AD6F-79D7BB9A2B9C}"/>
          </ac:spMkLst>
        </pc:spChg>
        <pc:spChg chg="del">
          <ac:chgData name="김은택" userId="684cf5cc-8b3d-461b-8bf7-ad6019fe0313" providerId="ADAL" clId="{BB404D8B-43B6-3848-90BF-26F73E316291}" dt="2021-07-01T09:20:48.162" v="1"/>
          <ac:spMkLst>
            <pc:docMk/>
            <pc:sldMk cId="740772651" sldId="342"/>
            <ac:spMk id="3" creationId="{464150AE-8C1A-0548-9994-58E33516B516}"/>
          </ac:spMkLst>
        </pc:spChg>
        <pc:spChg chg="add del mod">
          <ac:chgData name="김은택" userId="684cf5cc-8b3d-461b-8bf7-ad6019fe0313" providerId="ADAL" clId="{BB404D8B-43B6-3848-90BF-26F73E316291}" dt="2021-07-01T09:21:06.785" v="5"/>
          <ac:spMkLst>
            <pc:docMk/>
            <pc:sldMk cId="740772651" sldId="342"/>
            <ac:spMk id="4" creationId="{E02ED67E-06C0-E247-A72C-830376A090FD}"/>
          </ac:spMkLst>
        </pc:spChg>
        <pc:picChg chg="add del mod">
          <ac:chgData name="김은택" userId="684cf5cc-8b3d-461b-8bf7-ad6019fe0313" providerId="ADAL" clId="{BB404D8B-43B6-3848-90BF-26F73E316291}" dt="2021-07-01T09:21:02.583" v="2" actId="478"/>
          <ac:picMkLst>
            <pc:docMk/>
            <pc:sldMk cId="740772651" sldId="342"/>
            <ac:picMk id="1026" creationId="{E08F11E6-9FD0-2044-8596-FD43A53BF334}"/>
          </ac:picMkLst>
        </pc:picChg>
        <pc:picChg chg="add del">
          <ac:chgData name="김은택" userId="684cf5cc-8b3d-461b-8bf7-ad6019fe0313" providerId="ADAL" clId="{BB404D8B-43B6-3848-90BF-26F73E316291}" dt="2021-07-01T09:21:04.062" v="4"/>
          <ac:picMkLst>
            <pc:docMk/>
            <pc:sldMk cId="740772651" sldId="342"/>
            <ac:picMk id="1028" creationId="{90B3DA66-B724-E246-B638-F8F40D835814}"/>
          </ac:picMkLst>
        </pc:picChg>
        <pc:picChg chg="add mod">
          <ac:chgData name="김은택" userId="684cf5cc-8b3d-461b-8bf7-ad6019fe0313" providerId="ADAL" clId="{BB404D8B-43B6-3848-90BF-26F73E316291}" dt="2021-07-01T09:21:06.785" v="5"/>
          <ac:picMkLst>
            <pc:docMk/>
            <pc:sldMk cId="740772651" sldId="342"/>
            <ac:picMk id="1030" creationId="{BC91A2F0-ED9D-F541-B0C4-8DB753BA455F}"/>
          </ac:picMkLst>
        </pc:picChg>
      </pc:sldChg>
      <pc:sldChg chg="addSp delSp modSp new">
        <pc:chgData name="김은택" userId="684cf5cc-8b3d-461b-8bf7-ad6019fe0313" providerId="ADAL" clId="{BB404D8B-43B6-3848-90BF-26F73E316291}" dt="2021-07-01T09:22:38.434" v="38"/>
        <pc:sldMkLst>
          <pc:docMk/>
          <pc:sldMk cId="2171140422" sldId="343"/>
        </pc:sldMkLst>
        <pc:spChg chg="mod">
          <ac:chgData name="김은택" userId="684cf5cc-8b3d-461b-8bf7-ad6019fe0313" providerId="ADAL" clId="{BB404D8B-43B6-3848-90BF-26F73E316291}" dt="2021-07-01T09:22:38.434" v="38"/>
          <ac:spMkLst>
            <pc:docMk/>
            <pc:sldMk cId="2171140422" sldId="343"/>
            <ac:spMk id="2" creationId="{787D37ED-1E8A-BB4E-8248-A83041751A65}"/>
          </ac:spMkLst>
        </pc:spChg>
        <pc:spChg chg="del">
          <ac:chgData name="김은택" userId="684cf5cc-8b3d-461b-8bf7-ad6019fe0313" providerId="ADAL" clId="{BB404D8B-43B6-3848-90BF-26F73E316291}" dt="2021-07-01T09:21:48.316" v="22"/>
          <ac:spMkLst>
            <pc:docMk/>
            <pc:sldMk cId="2171140422" sldId="343"/>
            <ac:spMk id="3" creationId="{4B03BDDC-C948-3645-89B3-779855912142}"/>
          </ac:spMkLst>
        </pc:spChg>
        <pc:picChg chg="add mod">
          <ac:chgData name="김은택" userId="684cf5cc-8b3d-461b-8bf7-ad6019fe0313" providerId="ADAL" clId="{BB404D8B-43B6-3848-90BF-26F73E316291}" dt="2021-07-01T09:21:48.316" v="22"/>
          <ac:picMkLst>
            <pc:docMk/>
            <pc:sldMk cId="2171140422" sldId="343"/>
            <ac:picMk id="2050" creationId="{633C69B1-C608-C945-9A7B-FDF83048C00B}"/>
          </ac:picMkLst>
        </pc:picChg>
      </pc:sldChg>
      <pc:sldChg chg="addSp delSp modSp new mod">
        <pc:chgData name="김은택" userId="684cf5cc-8b3d-461b-8bf7-ad6019fe0313" providerId="ADAL" clId="{BB404D8B-43B6-3848-90BF-26F73E316291}" dt="2021-07-01T09:23:13.724" v="49" actId="113"/>
        <pc:sldMkLst>
          <pc:docMk/>
          <pc:sldMk cId="1490422163" sldId="344"/>
        </pc:sldMkLst>
        <pc:spChg chg="mod">
          <ac:chgData name="김은택" userId="684cf5cc-8b3d-461b-8bf7-ad6019fe0313" providerId="ADAL" clId="{BB404D8B-43B6-3848-90BF-26F73E316291}" dt="2021-07-01T09:23:13.724" v="49" actId="113"/>
          <ac:spMkLst>
            <pc:docMk/>
            <pc:sldMk cId="1490422163" sldId="344"/>
            <ac:spMk id="2" creationId="{20457885-0F0A-C241-81B5-DFA9572739DA}"/>
          </ac:spMkLst>
        </pc:spChg>
        <pc:spChg chg="del">
          <ac:chgData name="김은택" userId="684cf5cc-8b3d-461b-8bf7-ad6019fe0313" providerId="ADAL" clId="{BB404D8B-43B6-3848-90BF-26F73E316291}" dt="2021-07-01T09:23:02.249" v="40"/>
          <ac:spMkLst>
            <pc:docMk/>
            <pc:sldMk cId="1490422163" sldId="344"/>
            <ac:spMk id="3" creationId="{82FA0822-8C4E-4349-9BAA-010C15C8CEDB}"/>
          </ac:spMkLst>
        </pc:spChg>
        <pc:picChg chg="add mod">
          <ac:chgData name="김은택" userId="684cf5cc-8b3d-461b-8bf7-ad6019fe0313" providerId="ADAL" clId="{BB404D8B-43B6-3848-90BF-26F73E316291}" dt="2021-07-01T09:23:02.249" v="40"/>
          <ac:picMkLst>
            <pc:docMk/>
            <pc:sldMk cId="1490422163" sldId="344"/>
            <ac:picMk id="3074" creationId="{EF30B44C-2764-6245-812A-151312C70773}"/>
          </ac:picMkLst>
        </pc:picChg>
      </pc:sldChg>
      <pc:sldChg chg="addSp delSp modSp new mod">
        <pc:chgData name="김은택" userId="684cf5cc-8b3d-461b-8bf7-ad6019fe0313" providerId="ADAL" clId="{BB404D8B-43B6-3848-90BF-26F73E316291}" dt="2021-07-01T09:23:37.793" v="56" actId="113"/>
        <pc:sldMkLst>
          <pc:docMk/>
          <pc:sldMk cId="4257354120" sldId="345"/>
        </pc:sldMkLst>
        <pc:spChg chg="mod">
          <ac:chgData name="김은택" userId="684cf5cc-8b3d-461b-8bf7-ad6019fe0313" providerId="ADAL" clId="{BB404D8B-43B6-3848-90BF-26F73E316291}" dt="2021-07-01T09:23:37.793" v="56" actId="113"/>
          <ac:spMkLst>
            <pc:docMk/>
            <pc:sldMk cId="4257354120" sldId="345"/>
            <ac:spMk id="2" creationId="{0BDD45FA-4339-DC44-BF02-9B5CDDB5E648}"/>
          </ac:spMkLst>
        </pc:spChg>
        <pc:spChg chg="del">
          <ac:chgData name="김은택" userId="684cf5cc-8b3d-461b-8bf7-ad6019fe0313" providerId="ADAL" clId="{BB404D8B-43B6-3848-90BF-26F73E316291}" dt="2021-07-01T09:23:29.306" v="51"/>
          <ac:spMkLst>
            <pc:docMk/>
            <pc:sldMk cId="4257354120" sldId="345"/>
            <ac:spMk id="3" creationId="{41268F3C-62F5-2F45-AD17-33099E066AF9}"/>
          </ac:spMkLst>
        </pc:spChg>
        <pc:picChg chg="add mod">
          <ac:chgData name="김은택" userId="684cf5cc-8b3d-461b-8bf7-ad6019fe0313" providerId="ADAL" clId="{BB404D8B-43B6-3848-90BF-26F73E316291}" dt="2021-07-01T09:23:29.306" v="51"/>
          <ac:picMkLst>
            <pc:docMk/>
            <pc:sldMk cId="4257354120" sldId="345"/>
            <ac:picMk id="4098" creationId="{DC0B2004-58DE-9043-8E9D-45B5393E1711}"/>
          </ac:picMkLst>
        </pc:picChg>
      </pc:sldChg>
      <pc:sldChg chg="addSp delSp modSp new mod">
        <pc:chgData name="김은택" userId="684cf5cc-8b3d-461b-8bf7-ad6019fe0313" providerId="ADAL" clId="{BB404D8B-43B6-3848-90BF-26F73E316291}" dt="2021-07-01T09:42:54.583" v="74" actId="113"/>
        <pc:sldMkLst>
          <pc:docMk/>
          <pc:sldMk cId="3128294893" sldId="346"/>
        </pc:sldMkLst>
        <pc:spChg chg="del mod">
          <ac:chgData name="김은택" userId="684cf5cc-8b3d-461b-8bf7-ad6019fe0313" providerId="ADAL" clId="{BB404D8B-43B6-3848-90BF-26F73E316291}" dt="2021-07-01T09:42:36.443" v="63" actId="478"/>
          <ac:spMkLst>
            <pc:docMk/>
            <pc:sldMk cId="3128294893" sldId="346"/>
            <ac:spMk id="2" creationId="{A5186AE8-BAB3-E045-80D0-890EA9C01352}"/>
          </ac:spMkLst>
        </pc:spChg>
        <pc:spChg chg="del">
          <ac:chgData name="김은택" userId="684cf5cc-8b3d-461b-8bf7-ad6019fe0313" providerId="ADAL" clId="{BB404D8B-43B6-3848-90BF-26F73E316291}" dt="2021-07-01T09:42:27.960" v="58"/>
          <ac:spMkLst>
            <pc:docMk/>
            <pc:sldMk cId="3128294893" sldId="346"/>
            <ac:spMk id="3" creationId="{8A0D3D6F-0599-2342-B9D6-24C58E27170F}"/>
          </ac:spMkLst>
        </pc:spChg>
        <pc:spChg chg="add mod">
          <ac:chgData name="김은택" userId="684cf5cc-8b3d-461b-8bf7-ad6019fe0313" providerId="ADAL" clId="{BB404D8B-43B6-3848-90BF-26F73E316291}" dt="2021-07-01T09:42:54.583" v="74" actId="113"/>
          <ac:spMkLst>
            <pc:docMk/>
            <pc:sldMk cId="3128294893" sldId="346"/>
            <ac:spMk id="5" creationId="{19E8ACC8-269F-6648-964E-18590E549BE4}"/>
          </ac:spMkLst>
        </pc:spChg>
        <pc:picChg chg="add mod">
          <ac:chgData name="김은택" userId="684cf5cc-8b3d-461b-8bf7-ad6019fe0313" providerId="ADAL" clId="{BB404D8B-43B6-3848-90BF-26F73E316291}" dt="2021-07-01T09:42:27.960" v="58"/>
          <ac:picMkLst>
            <pc:docMk/>
            <pc:sldMk cId="3128294893" sldId="346"/>
            <ac:picMk id="5122" creationId="{E5AE239B-5C38-4B46-AD92-7A8121287338}"/>
          </ac:picMkLst>
        </pc:picChg>
      </pc:sldChg>
    </pc:docChg>
  </pc:docChgLst>
  <pc:docChgLst>
    <pc:chgData name="김은택" userId="684cf5cc-8b3d-461b-8bf7-ad6019fe0313" providerId="ADAL" clId="{ADAB6F0F-1BC1-1A41-983D-99CB9A59D057}"/>
    <pc:docChg chg="modSld">
      <pc:chgData name="김은택" userId="684cf5cc-8b3d-461b-8bf7-ad6019fe0313" providerId="ADAL" clId="{ADAB6F0F-1BC1-1A41-983D-99CB9A59D057}" dt="2021-05-21T08:53:35.614" v="6"/>
      <pc:docMkLst>
        <pc:docMk/>
      </pc:docMkLst>
      <pc:sldChg chg="addSp delSp modSp mod">
        <pc:chgData name="김은택" userId="684cf5cc-8b3d-461b-8bf7-ad6019fe0313" providerId="ADAL" clId="{ADAB6F0F-1BC1-1A41-983D-99CB9A59D057}" dt="2021-05-21T08:53:35.614" v="6"/>
        <pc:sldMkLst>
          <pc:docMk/>
          <pc:sldMk cId="1833184094" sldId="323"/>
        </pc:sldMkLst>
        <pc:spChg chg="add del mod">
          <ac:chgData name="김은택" userId="684cf5cc-8b3d-461b-8bf7-ad6019fe0313" providerId="ADAL" clId="{ADAB6F0F-1BC1-1A41-983D-99CB9A59D057}" dt="2021-05-21T08:53:35.614" v="6"/>
          <ac:spMkLst>
            <pc:docMk/>
            <pc:sldMk cId="1833184094" sldId="323"/>
            <ac:spMk id="4" creationId="{CA602185-076A-034E-BB12-A9E03B6617DD}"/>
          </ac:spMkLst>
        </pc:spChg>
      </pc:sldChg>
      <pc:sldChg chg="modSp mod">
        <pc:chgData name="김은택" userId="684cf5cc-8b3d-461b-8bf7-ad6019fe0313" providerId="ADAL" clId="{ADAB6F0F-1BC1-1A41-983D-99CB9A59D057}" dt="2021-05-21T00:39:28.942" v="3" actId="20577"/>
        <pc:sldMkLst>
          <pc:docMk/>
          <pc:sldMk cId="70942323" sldId="328"/>
        </pc:sldMkLst>
        <pc:spChg chg="mod">
          <ac:chgData name="김은택" userId="684cf5cc-8b3d-461b-8bf7-ad6019fe0313" providerId="ADAL" clId="{ADAB6F0F-1BC1-1A41-983D-99CB9A59D057}" dt="2021-05-21T00:39:28.942" v="3" actId="20577"/>
          <ac:spMkLst>
            <pc:docMk/>
            <pc:sldMk cId="70942323" sldId="328"/>
            <ac:spMk id="3" creationId="{806E5B52-B971-D942-A0E1-916DBB0ADC8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F8AA8-9ADA-A449-944B-75F195D12B3B}" type="datetimeFigureOut">
              <a:rPr kumimoji="1" lang="ko-KR" altLang="en-US" smtClean="0"/>
              <a:t>2021. 7. 1.</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5EB6-B46B-9844-8C42-AAFA0D41452B}" type="slidenum">
              <a:rPr kumimoji="1" lang="ko-KR" altLang="en-US" smtClean="0"/>
              <a:t>‹#›</a:t>
            </a:fld>
            <a:endParaRPr kumimoji="1" lang="ko-KR" altLang="en-US"/>
          </a:p>
        </p:txBody>
      </p:sp>
    </p:spTree>
    <p:extLst>
      <p:ext uri="{BB962C8B-B14F-4D97-AF65-F5344CB8AC3E}">
        <p14:creationId xmlns:p14="http://schemas.microsoft.com/office/powerpoint/2010/main" val="3582419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Long.MAX_VALUE</a:t>
            </a:r>
            <a:r>
              <a:rPr lang="en-US" dirty="0"/>
              <a:t> : 1</a:t>
            </a:r>
            <a:r>
              <a:rPr lang="ko-KR" altLang="en-US" dirty="0"/>
              <a:t>초당 하나씩 처리한다면 </a:t>
            </a:r>
            <a:r>
              <a:rPr lang="en-US" altLang="ko-KR" dirty="0"/>
              <a:t>292</a:t>
            </a:r>
            <a:r>
              <a:rPr lang="ko-KR" altLang="en-US" dirty="0"/>
              <a:t>년이 걸림</a:t>
            </a:r>
            <a:r>
              <a:rPr lang="en-US" altLang="ko-KR" dirty="0"/>
              <a:t>,</a:t>
            </a:r>
            <a:r>
              <a:rPr lang="ko-KR" altLang="en-US" dirty="0"/>
              <a:t> 결과적으로 제한이 없다고 볼 수 있음</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21</a:t>
            </a:fld>
            <a:endParaRPr kumimoji="1" lang="ko-KR" altLang="en-US"/>
          </a:p>
        </p:txBody>
      </p:sp>
    </p:spTree>
    <p:extLst>
      <p:ext uri="{BB962C8B-B14F-4D97-AF65-F5344CB8AC3E}">
        <p14:creationId xmlns:p14="http://schemas.microsoft.com/office/powerpoint/2010/main" val="169676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멀티캐스팅에 효과적</a:t>
            </a:r>
            <a:endParaRPr lang="en-US" altLang="ko-KR" dirty="0"/>
          </a:p>
          <a:p>
            <a:r>
              <a:rPr lang="en-US" sz="1200" b="0" i="0" u="none" strike="noStrike" kern="1200" dirty="0">
                <a:solidFill>
                  <a:schemeClr val="tx1"/>
                </a:solidFill>
                <a:effectLst/>
                <a:latin typeface="+mn-lt"/>
                <a:ea typeface="+mn-ea"/>
                <a:cs typeface="+mn-cs"/>
              </a:rPr>
              <a:t>In turn, the Processor shines when we need to multicast elements, regardless of whether there are subscribers or not. It also allows some kind of mutation, since it implements the Subscriber interface, which effectively allows mutations such as caching. </a:t>
            </a:r>
          </a:p>
          <a:p>
            <a:br>
              <a:rPr lang="en-US" dirty="0"/>
            </a:b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23</a:t>
            </a:fld>
            <a:endParaRPr kumimoji="1" lang="ko-KR" altLang="en-US"/>
          </a:p>
        </p:txBody>
      </p:sp>
    </p:spTree>
    <p:extLst>
      <p:ext uri="{BB962C8B-B14F-4D97-AF65-F5344CB8AC3E}">
        <p14:creationId xmlns:p14="http://schemas.microsoft.com/office/powerpoint/2010/main" val="288229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24</a:t>
            </a:fld>
            <a:endParaRPr kumimoji="1" lang="ko-KR" altLang="en-US"/>
          </a:p>
        </p:txBody>
      </p:sp>
    </p:spTree>
    <p:extLst>
      <p:ext uri="{BB962C8B-B14F-4D97-AF65-F5344CB8AC3E}">
        <p14:creationId xmlns:p14="http://schemas.microsoft.com/office/powerpoint/2010/main" val="130150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39</a:t>
            </a:fld>
            <a:endParaRPr kumimoji="1" lang="ko-KR" altLang="en-US"/>
          </a:p>
        </p:txBody>
      </p:sp>
    </p:spTree>
    <p:extLst>
      <p:ext uri="{BB962C8B-B14F-4D97-AF65-F5344CB8AC3E}">
        <p14:creationId xmlns:p14="http://schemas.microsoft.com/office/powerpoint/2010/main" val="58866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40</a:t>
            </a:fld>
            <a:endParaRPr kumimoji="1" lang="ko-KR" altLang="en-US"/>
          </a:p>
        </p:txBody>
      </p:sp>
    </p:spTree>
    <p:extLst>
      <p:ext uri="{BB962C8B-B14F-4D97-AF65-F5344CB8AC3E}">
        <p14:creationId xmlns:p14="http://schemas.microsoft.com/office/powerpoint/2010/main" val="188515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41</a:t>
            </a:fld>
            <a:endParaRPr kumimoji="1" lang="ko-KR" altLang="en-US"/>
          </a:p>
        </p:txBody>
      </p:sp>
    </p:spTree>
    <p:extLst>
      <p:ext uri="{BB962C8B-B14F-4D97-AF65-F5344CB8AC3E}">
        <p14:creationId xmlns:p14="http://schemas.microsoft.com/office/powerpoint/2010/main" val="324280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42</a:t>
            </a:fld>
            <a:endParaRPr kumimoji="1" lang="ko-KR" altLang="en-US"/>
          </a:p>
        </p:txBody>
      </p:sp>
    </p:spTree>
    <p:extLst>
      <p:ext uri="{BB962C8B-B14F-4D97-AF65-F5344CB8AC3E}">
        <p14:creationId xmlns:p14="http://schemas.microsoft.com/office/powerpoint/2010/main" val="163997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43</a:t>
            </a:fld>
            <a:endParaRPr kumimoji="1" lang="ko-KR" altLang="en-US"/>
          </a:p>
        </p:txBody>
      </p:sp>
    </p:spTree>
    <p:extLst>
      <p:ext uri="{BB962C8B-B14F-4D97-AF65-F5344CB8AC3E}">
        <p14:creationId xmlns:p14="http://schemas.microsoft.com/office/powerpoint/2010/main" val="145800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56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9580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6827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5C12C299-16B2-4475-990D-751901EACC14}"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20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25731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01483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1372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87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2816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7/1/21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349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
둘째 수준
셋째 수준
넷째 수준
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244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
둘째 수준
셋째 수준
넷째 수준
다섯째 수준</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
둘째 수준
셋째 수준
넷째 수준
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
둘째 수준
셋째 수준
넷째 수준
다섯째 수준</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
둘째 수준
셋째 수준
넷째 수준
다섯째 수준</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503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53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130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
둘째 수준
셋째 수준
넷째 수준
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76E86A4C-8E40-4F87-A4F0-01A0687C5742}" type="datetimeFigureOut">
              <a:rPr lang="en-US" smtClean="0"/>
              <a:t>7/1/21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12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35E72C73-2D91-4E12-BA25-F0AA0C03599B}" type="datetimeFigureOut">
              <a:rPr lang="en-US" smtClean="0"/>
              <a:t>7/1/21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450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7/1/21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412644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sldNum="0"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projectreactor.io/docs/core/release/reference/#which-opera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FB0388-5AB6-1846-93AF-0CD8BF5F1FC1}"/>
              </a:ext>
            </a:extLst>
          </p:cNvPr>
          <p:cNvSpPr>
            <a:spLocks noGrp="1"/>
          </p:cNvSpPr>
          <p:nvPr>
            <p:ph type="ctrTitle"/>
          </p:nvPr>
        </p:nvSpPr>
        <p:spPr/>
        <p:txBody>
          <a:bodyPr/>
          <a:lstStyle/>
          <a:p>
            <a:r>
              <a:rPr kumimoji="1" lang="en-US" altLang="ko-KR" dirty="0"/>
              <a:t>Reactive Programming</a:t>
            </a:r>
            <a:endParaRPr kumimoji="1" lang="ko-KR" altLang="en-US" dirty="0"/>
          </a:p>
        </p:txBody>
      </p:sp>
      <p:sp>
        <p:nvSpPr>
          <p:cNvPr id="3" name="부제목 2">
            <a:extLst>
              <a:ext uri="{FF2B5EF4-FFF2-40B4-BE49-F238E27FC236}">
                <a16:creationId xmlns:a16="http://schemas.microsoft.com/office/drawing/2014/main" id="{54A14E26-DB9F-E149-9766-8934DED2BA99}"/>
              </a:ext>
            </a:extLst>
          </p:cNvPr>
          <p:cNvSpPr>
            <a:spLocks noGrp="1"/>
          </p:cNvSpPr>
          <p:nvPr>
            <p:ph type="subTitle" idx="1"/>
          </p:nvPr>
        </p:nvSpPr>
        <p:spPr/>
        <p:txBody>
          <a:bodyPr>
            <a:normAutofit/>
          </a:bodyPr>
          <a:lstStyle/>
          <a:p>
            <a:r>
              <a:rPr kumimoji="1" lang="en-US" altLang="ko-KR" dirty="0"/>
              <a:t>Reactive Strems, Reactor</a:t>
            </a:r>
          </a:p>
          <a:p>
            <a:r>
              <a:rPr kumimoji="1" lang="ko-KR" altLang="en-US" sz="1100" dirty="0" err="1"/>
              <a:t>여행개발백앤드팀</a:t>
            </a:r>
            <a:r>
              <a:rPr kumimoji="1" lang="ko-KR" altLang="en-US" sz="1100" dirty="0"/>
              <a:t> </a:t>
            </a:r>
            <a:r>
              <a:rPr kumimoji="1" lang="ko-KR" altLang="en-US" sz="1100" dirty="0" err="1"/>
              <a:t>김은택</a:t>
            </a:r>
            <a:endParaRPr kumimoji="1" lang="en-US" altLang="ko-KR" sz="1100" dirty="0"/>
          </a:p>
        </p:txBody>
      </p:sp>
    </p:spTree>
    <p:extLst>
      <p:ext uri="{BB962C8B-B14F-4D97-AF65-F5344CB8AC3E}">
        <p14:creationId xmlns:p14="http://schemas.microsoft.com/office/powerpoint/2010/main" val="397058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64C7-1399-B848-8F5C-1F896BCA33AD}"/>
              </a:ext>
            </a:extLst>
          </p:cNvPr>
          <p:cNvSpPr>
            <a:spLocks noGrp="1"/>
          </p:cNvSpPr>
          <p:nvPr>
            <p:ph type="title"/>
          </p:nvPr>
        </p:nvSpPr>
        <p:spPr/>
        <p:txBody>
          <a:bodyPr/>
          <a:lstStyle/>
          <a:p>
            <a:r>
              <a:rPr lang="ko-KR" altLang="en-US" b="1" dirty="0" err="1"/>
              <a:t>흐름제어</a:t>
            </a:r>
            <a:endParaRPr lang="en-US" dirty="0"/>
          </a:p>
        </p:txBody>
      </p:sp>
      <p:sp>
        <p:nvSpPr>
          <p:cNvPr id="3" name="Content Placeholder 2">
            <a:extLst>
              <a:ext uri="{FF2B5EF4-FFF2-40B4-BE49-F238E27FC236}">
                <a16:creationId xmlns:a16="http://schemas.microsoft.com/office/drawing/2014/main" id="{CB480DAF-123F-5549-91EB-B728F453BE9A}"/>
              </a:ext>
            </a:extLst>
          </p:cNvPr>
          <p:cNvSpPr>
            <a:spLocks noGrp="1"/>
          </p:cNvSpPr>
          <p:nvPr>
            <p:ph idx="1"/>
          </p:nvPr>
        </p:nvSpPr>
        <p:spPr/>
        <p:txBody>
          <a:bodyPr/>
          <a:lstStyle/>
          <a:p>
            <a:r>
              <a:rPr lang="ko-KR" altLang="en-US" b="1" dirty="0"/>
              <a:t>느린 프로듀서와 빠른 </a:t>
            </a:r>
            <a:r>
              <a:rPr lang="ko-KR" altLang="en-US" b="1" dirty="0" err="1"/>
              <a:t>컨슈머</a:t>
            </a:r>
            <a:endParaRPr lang="en-US" b="1" dirty="0"/>
          </a:p>
          <a:p>
            <a:r>
              <a:rPr lang="ko-KR" altLang="en-US" b="1" dirty="0"/>
              <a:t>빠른 프로듀서와 느린 </a:t>
            </a:r>
            <a:r>
              <a:rPr lang="ko-KR" altLang="en-US" b="1" dirty="0" err="1"/>
              <a:t>컨슈머</a:t>
            </a:r>
            <a:endParaRPr lang="en-US" b="1" dirty="0"/>
          </a:p>
          <a:p>
            <a:pPr lvl="1"/>
            <a:r>
              <a:rPr lang="en-US" b="1" dirty="0"/>
              <a:t>Unbounded queue</a:t>
            </a:r>
          </a:p>
          <a:p>
            <a:pPr lvl="1"/>
            <a:r>
              <a:rPr lang="en-US" b="1" dirty="0"/>
              <a:t>Bounded drop queue</a:t>
            </a:r>
          </a:p>
          <a:p>
            <a:pPr lvl="1"/>
            <a:r>
              <a:rPr lang="en-US" b="1" dirty="0"/>
              <a:t>Bounded blocking queue</a:t>
            </a:r>
          </a:p>
          <a:p>
            <a:pPr lvl="1"/>
            <a:endParaRPr lang="en-US" b="1" dirty="0"/>
          </a:p>
          <a:p>
            <a:pPr lvl="1"/>
            <a:endParaRPr lang="en-US" b="1" dirty="0"/>
          </a:p>
          <a:p>
            <a:pPr lvl="1"/>
            <a:endParaRPr lang="en-US" dirty="0"/>
          </a:p>
        </p:txBody>
      </p:sp>
    </p:spTree>
    <p:extLst>
      <p:ext uri="{BB962C8B-B14F-4D97-AF65-F5344CB8AC3E}">
        <p14:creationId xmlns:p14="http://schemas.microsoft.com/office/powerpoint/2010/main" val="277625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200D-2738-0741-A385-D999B4B76026}"/>
              </a:ext>
            </a:extLst>
          </p:cNvPr>
          <p:cNvSpPr>
            <a:spLocks noGrp="1"/>
          </p:cNvSpPr>
          <p:nvPr>
            <p:ph type="title"/>
          </p:nvPr>
        </p:nvSpPr>
        <p:spPr/>
        <p:txBody>
          <a:bodyPr vert="horz" lIns="91440" tIns="45720" rIns="91440" bIns="45720" rtlCol="0" anchor="t">
            <a:normAutofit/>
          </a:bodyPr>
          <a:lstStyle/>
          <a:p>
            <a:r>
              <a:rPr lang="ko-KR" altLang="en-US" b="1" dirty="0"/>
              <a:t>무제한 큐</a:t>
            </a:r>
            <a:endParaRPr lang="en-US" b="1" dirty="0"/>
          </a:p>
        </p:txBody>
      </p:sp>
      <p:pic>
        <p:nvPicPr>
          <p:cNvPr id="4" name="Content Placeholder 3">
            <a:extLst>
              <a:ext uri="{FF2B5EF4-FFF2-40B4-BE49-F238E27FC236}">
                <a16:creationId xmlns:a16="http://schemas.microsoft.com/office/drawing/2014/main" id="{C64905F5-6984-704B-A09D-49953F148E80}"/>
              </a:ext>
            </a:extLst>
          </p:cNvPr>
          <p:cNvPicPr>
            <a:picLocks noGrp="1" noChangeAspect="1"/>
          </p:cNvPicPr>
          <p:nvPr>
            <p:ph idx="1"/>
          </p:nvPr>
        </p:nvPicPr>
        <p:blipFill>
          <a:blip r:embed="rId2"/>
          <a:stretch>
            <a:fillRect/>
          </a:stretch>
        </p:blipFill>
        <p:spPr>
          <a:xfrm>
            <a:off x="1433791" y="2160588"/>
            <a:ext cx="7084456" cy="3881437"/>
          </a:xfrm>
          <a:prstGeom prst="rect">
            <a:avLst/>
          </a:prstGeom>
        </p:spPr>
      </p:pic>
    </p:spTree>
    <p:extLst>
      <p:ext uri="{BB962C8B-B14F-4D97-AF65-F5344CB8AC3E}">
        <p14:creationId xmlns:p14="http://schemas.microsoft.com/office/powerpoint/2010/main" val="1522376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0AB-5F5C-724B-8E75-5F5850DE8ED0}"/>
              </a:ext>
            </a:extLst>
          </p:cNvPr>
          <p:cNvSpPr>
            <a:spLocks noGrp="1"/>
          </p:cNvSpPr>
          <p:nvPr>
            <p:ph type="title"/>
          </p:nvPr>
        </p:nvSpPr>
        <p:spPr/>
        <p:txBody>
          <a:bodyPr/>
          <a:lstStyle/>
          <a:p>
            <a:r>
              <a:rPr lang="ko-KR" altLang="en-US" b="1" dirty="0"/>
              <a:t>크기가 제한된 드롭 큐</a:t>
            </a:r>
            <a:endParaRPr lang="en-US" dirty="0"/>
          </a:p>
        </p:txBody>
      </p:sp>
      <p:pic>
        <p:nvPicPr>
          <p:cNvPr id="4" name="Content Placeholder 3">
            <a:extLst>
              <a:ext uri="{FF2B5EF4-FFF2-40B4-BE49-F238E27FC236}">
                <a16:creationId xmlns:a16="http://schemas.microsoft.com/office/drawing/2014/main" id="{5DFC77F6-B660-FF42-8AA0-C2520DCCCBD7}"/>
              </a:ext>
            </a:extLst>
          </p:cNvPr>
          <p:cNvPicPr>
            <a:picLocks noGrp="1" noChangeAspect="1"/>
          </p:cNvPicPr>
          <p:nvPr>
            <p:ph idx="1"/>
          </p:nvPr>
        </p:nvPicPr>
        <p:blipFill>
          <a:blip r:embed="rId2"/>
          <a:stretch>
            <a:fillRect/>
          </a:stretch>
        </p:blipFill>
        <p:spPr>
          <a:xfrm>
            <a:off x="1268898" y="2160588"/>
            <a:ext cx="7414241" cy="3881437"/>
          </a:xfrm>
          <a:prstGeom prst="rect">
            <a:avLst/>
          </a:prstGeom>
        </p:spPr>
      </p:pic>
    </p:spTree>
    <p:extLst>
      <p:ext uri="{BB962C8B-B14F-4D97-AF65-F5344CB8AC3E}">
        <p14:creationId xmlns:p14="http://schemas.microsoft.com/office/powerpoint/2010/main" val="178037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45F6-7088-E048-BB64-5083CC14C64C}"/>
              </a:ext>
            </a:extLst>
          </p:cNvPr>
          <p:cNvSpPr>
            <a:spLocks noGrp="1"/>
          </p:cNvSpPr>
          <p:nvPr>
            <p:ph type="title"/>
          </p:nvPr>
        </p:nvSpPr>
        <p:spPr/>
        <p:txBody>
          <a:bodyPr/>
          <a:lstStyle/>
          <a:p>
            <a:r>
              <a:rPr lang="ko-KR" altLang="en-US" b="1" dirty="0"/>
              <a:t>크기가 제한된 블로킹 큐</a:t>
            </a:r>
            <a:endParaRPr lang="en-US" dirty="0"/>
          </a:p>
        </p:txBody>
      </p:sp>
      <p:pic>
        <p:nvPicPr>
          <p:cNvPr id="4" name="Content Placeholder 3">
            <a:extLst>
              <a:ext uri="{FF2B5EF4-FFF2-40B4-BE49-F238E27FC236}">
                <a16:creationId xmlns:a16="http://schemas.microsoft.com/office/drawing/2014/main" id="{9EBC5FB6-0C2D-7A45-9AAF-5A6545B5CF65}"/>
              </a:ext>
            </a:extLst>
          </p:cNvPr>
          <p:cNvPicPr>
            <a:picLocks noGrp="1" noChangeAspect="1"/>
          </p:cNvPicPr>
          <p:nvPr>
            <p:ph idx="1"/>
          </p:nvPr>
        </p:nvPicPr>
        <p:blipFill>
          <a:blip r:embed="rId2"/>
          <a:stretch>
            <a:fillRect/>
          </a:stretch>
        </p:blipFill>
        <p:spPr>
          <a:xfrm>
            <a:off x="1494619" y="2160588"/>
            <a:ext cx="6962800" cy="3881437"/>
          </a:xfrm>
          <a:prstGeom prst="rect">
            <a:avLst/>
          </a:prstGeom>
        </p:spPr>
      </p:pic>
    </p:spTree>
    <p:extLst>
      <p:ext uri="{BB962C8B-B14F-4D97-AF65-F5344CB8AC3E}">
        <p14:creationId xmlns:p14="http://schemas.microsoft.com/office/powerpoint/2010/main" val="250379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FF64-28A1-E244-9326-E575C91B8DEB}"/>
              </a:ext>
            </a:extLst>
          </p:cNvPr>
          <p:cNvSpPr>
            <a:spLocks noGrp="1"/>
          </p:cNvSpPr>
          <p:nvPr>
            <p:ph type="title"/>
          </p:nvPr>
        </p:nvSpPr>
        <p:spPr/>
        <p:txBody>
          <a:bodyPr/>
          <a:lstStyle/>
          <a:p>
            <a:r>
              <a:rPr lang="ko-KR" altLang="en-US" b="1" dirty="0" err="1"/>
              <a:t>흐름제어</a:t>
            </a:r>
            <a:endParaRPr lang="en-US" dirty="0"/>
          </a:p>
        </p:txBody>
      </p:sp>
      <p:sp>
        <p:nvSpPr>
          <p:cNvPr id="3" name="Content Placeholder 2">
            <a:extLst>
              <a:ext uri="{FF2B5EF4-FFF2-40B4-BE49-F238E27FC236}">
                <a16:creationId xmlns:a16="http://schemas.microsoft.com/office/drawing/2014/main" id="{1A0154AA-75C7-D048-A7D5-C521C9A4DF86}"/>
              </a:ext>
            </a:extLst>
          </p:cNvPr>
          <p:cNvSpPr>
            <a:spLocks noGrp="1"/>
          </p:cNvSpPr>
          <p:nvPr>
            <p:ph idx="1"/>
          </p:nvPr>
        </p:nvSpPr>
        <p:spPr/>
        <p:txBody>
          <a:bodyPr/>
          <a:lstStyle/>
          <a:p>
            <a:r>
              <a:rPr lang="en-US" dirty="0"/>
              <a:t>3</a:t>
            </a:r>
            <a:r>
              <a:rPr lang="ko-KR" altLang="en-US" dirty="0"/>
              <a:t>가지의 </a:t>
            </a:r>
            <a:r>
              <a:rPr lang="en-US" altLang="ko-KR" dirty="0"/>
              <a:t>Queue </a:t>
            </a:r>
            <a:r>
              <a:rPr lang="ko-KR" altLang="en-US" dirty="0"/>
              <a:t>는 다음 특성을 만족할 수 없음</a:t>
            </a:r>
            <a:endParaRPr lang="en-US" altLang="ko-KR" dirty="0"/>
          </a:p>
          <a:p>
            <a:pPr lvl="1"/>
            <a:r>
              <a:rPr lang="ko-KR" altLang="en-US" dirty="0"/>
              <a:t>복원성</a:t>
            </a:r>
            <a:endParaRPr lang="en-US" altLang="ko-KR" dirty="0"/>
          </a:p>
          <a:p>
            <a:pPr lvl="1"/>
            <a:r>
              <a:rPr lang="ko-KR" altLang="en-US" dirty="0"/>
              <a:t>탄력성</a:t>
            </a:r>
            <a:endParaRPr lang="en-US" altLang="ko-KR" dirty="0"/>
          </a:p>
          <a:p>
            <a:pPr lvl="1"/>
            <a:r>
              <a:rPr lang="ko-KR" altLang="en-US" dirty="0" err="1"/>
              <a:t>응답성</a:t>
            </a:r>
            <a:r>
              <a:rPr lang="en-US" dirty="0"/>
              <a:t> </a:t>
            </a:r>
          </a:p>
          <a:p>
            <a:r>
              <a:rPr lang="ko-KR" altLang="en-US" dirty="0"/>
              <a:t>복잡성 증대</a:t>
            </a:r>
            <a:endParaRPr lang="en-US" altLang="ko-KR" dirty="0"/>
          </a:p>
          <a:p>
            <a:r>
              <a:rPr lang="ko-KR" altLang="en-US" dirty="0"/>
              <a:t>에러 유발 가능성</a:t>
            </a:r>
            <a:endParaRPr lang="en-US" altLang="ko-KR" dirty="0"/>
          </a:p>
          <a:p>
            <a:endParaRPr lang="en-US" altLang="ko-KR" dirty="0"/>
          </a:p>
          <a:p>
            <a:r>
              <a:rPr lang="en-US" dirty="0"/>
              <a:t>Backpressure Control </a:t>
            </a:r>
            <a:r>
              <a:rPr lang="ko-KR" altLang="en-US" dirty="0"/>
              <a:t>의 필요성</a:t>
            </a:r>
            <a:r>
              <a:rPr lang="en-US" altLang="ko-KR" dirty="0"/>
              <a:t>!</a:t>
            </a:r>
          </a:p>
          <a:p>
            <a:endParaRPr lang="en-US" dirty="0"/>
          </a:p>
        </p:txBody>
      </p:sp>
    </p:spTree>
    <p:extLst>
      <p:ext uri="{BB962C8B-B14F-4D97-AF65-F5344CB8AC3E}">
        <p14:creationId xmlns:p14="http://schemas.microsoft.com/office/powerpoint/2010/main" val="3695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480A-20BD-1A43-B1F6-7AA66D2BA7A9}"/>
              </a:ext>
            </a:extLst>
          </p:cNvPr>
          <p:cNvSpPr>
            <a:spLocks noGrp="1"/>
          </p:cNvSpPr>
          <p:nvPr>
            <p:ph type="title"/>
          </p:nvPr>
        </p:nvSpPr>
        <p:spPr/>
        <p:txBody>
          <a:bodyPr/>
          <a:lstStyle/>
          <a:p>
            <a:r>
              <a:rPr lang="en-US" b="1" dirty="0"/>
              <a:t>Standardization</a:t>
            </a:r>
          </a:p>
        </p:txBody>
      </p:sp>
      <p:sp>
        <p:nvSpPr>
          <p:cNvPr id="3" name="Content Placeholder 2">
            <a:extLst>
              <a:ext uri="{FF2B5EF4-FFF2-40B4-BE49-F238E27FC236}">
                <a16:creationId xmlns:a16="http://schemas.microsoft.com/office/drawing/2014/main" id="{226E2311-7D4D-4546-96E0-0DF20BDB7547}"/>
              </a:ext>
            </a:extLst>
          </p:cNvPr>
          <p:cNvSpPr>
            <a:spLocks noGrp="1"/>
          </p:cNvSpPr>
          <p:nvPr>
            <p:ph idx="1"/>
          </p:nvPr>
        </p:nvSpPr>
        <p:spPr/>
        <p:txBody>
          <a:bodyPr/>
          <a:lstStyle/>
          <a:p>
            <a:r>
              <a:rPr lang="en-US" dirty="0" err="1"/>
              <a:t>Lightbend</a:t>
            </a:r>
            <a:r>
              <a:rPr lang="en-US" dirty="0"/>
              <a:t>, Netflix, and Pivotal, 2013</a:t>
            </a:r>
          </a:p>
        </p:txBody>
      </p:sp>
    </p:spTree>
    <p:extLst>
      <p:ext uri="{BB962C8B-B14F-4D97-AF65-F5344CB8AC3E}">
        <p14:creationId xmlns:p14="http://schemas.microsoft.com/office/powerpoint/2010/main" val="301181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0151-B654-E743-9E76-45A551E56B51}"/>
              </a:ext>
            </a:extLst>
          </p:cNvPr>
          <p:cNvSpPr>
            <a:spLocks noGrp="1"/>
          </p:cNvSpPr>
          <p:nvPr>
            <p:ph type="title"/>
          </p:nvPr>
        </p:nvSpPr>
        <p:spPr/>
        <p:txBody>
          <a:bodyPr>
            <a:normAutofit/>
          </a:bodyPr>
          <a:lstStyle/>
          <a:p>
            <a:r>
              <a:rPr lang="ko-KR" altLang="en-US" b="1" dirty="0" err="1"/>
              <a:t>리액티브</a:t>
            </a:r>
            <a:r>
              <a:rPr lang="ko-KR" altLang="en-US" b="1" dirty="0"/>
              <a:t> 스트림의 기본 스펙</a:t>
            </a:r>
            <a:endParaRPr lang="en-US" dirty="0"/>
          </a:p>
        </p:txBody>
      </p:sp>
      <p:sp>
        <p:nvSpPr>
          <p:cNvPr id="3" name="Content Placeholder 2">
            <a:extLst>
              <a:ext uri="{FF2B5EF4-FFF2-40B4-BE49-F238E27FC236}">
                <a16:creationId xmlns:a16="http://schemas.microsoft.com/office/drawing/2014/main" id="{5D992A3A-872F-B348-92A8-DB9B2B66D1D2}"/>
              </a:ext>
            </a:extLst>
          </p:cNvPr>
          <p:cNvSpPr>
            <a:spLocks noGrp="1"/>
          </p:cNvSpPr>
          <p:nvPr>
            <p:ph idx="1"/>
          </p:nvPr>
        </p:nvSpPr>
        <p:spPr/>
        <p:txBody>
          <a:bodyPr/>
          <a:lstStyle/>
          <a:p>
            <a:r>
              <a:rPr lang="en-US" dirty="0"/>
              <a:t>Reactive Streams (</a:t>
            </a:r>
            <a:r>
              <a:rPr lang="en-US" dirty="0" err="1"/>
              <a:t>org.reactivestreams</a:t>
            </a:r>
            <a:r>
              <a:rPr lang="en-US" dirty="0"/>
              <a:t> package)</a:t>
            </a:r>
          </a:p>
          <a:p>
            <a:pPr lvl="1"/>
            <a:r>
              <a:rPr lang="en-US" dirty="0"/>
              <a:t>Publisher</a:t>
            </a:r>
          </a:p>
          <a:p>
            <a:pPr lvl="1"/>
            <a:r>
              <a:rPr lang="en-US" dirty="0"/>
              <a:t>Subscriber</a:t>
            </a:r>
          </a:p>
          <a:p>
            <a:pPr lvl="1"/>
            <a:r>
              <a:rPr lang="en-US" dirty="0"/>
              <a:t>Subscription</a:t>
            </a:r>
          </a:p>
          <a:p>
            <a:pPr lvl="1"/>
            <a:r>
              <a:rPr lang="en-US" dirty="0"/>
              <a:t>Processor</a:t>
            </a:r>
          </a:p>
          <a:p>
            <a:r>
              <a:rPr lang="en-US" dirty="0"/>
              <a:t>Publisher-Subscriber model</a:t>
            </a:r>
          </a:p>
        </p:txBody>
      </p:sp>
    </p:spTree>
    <p:extLst>
      <p:ext uri="{BB962C8B-B14F-4D97-AF65-F5344CB8AC3E}">
        <p14:creationId xmlns:p14="http://schemas.microsoft.com/office/powerpoint/2010/main" val="517455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Publisher</a:t>
            </a:r>
          </a:p>
        </p:txBody>
      </p:sp>
      <p:pic>
        <p:nvPicPr>
          <p:cNvPr id="8" name="Content Placeholder 7">
            <a:extLst>
              <a:ext uri="{FF2B5EF4-FFF2-40B4-BE49-F238E27FC236}">
                <a16:creationId xmlns:a16="http://schemas.microsoft.com/office/drawing/2014/main" id="{67DDB0E4-4F7F-674A-8DFE-02DDAC26ABD9}"/>
              </a:ext>
            </a:extLst>
          </p:cNvPr>
          <p:cNvPicPr>
            <a:picLocks noGrp="1" noChangeAspect="1"/>
          </p:cNvPicPr>
          <p:nvPr>
            <p:ph idx="1"/>
          </p:nvPr>
        </p:nvPicPr>
        <p:blipFill>
          <a:blip r:embed="rId2"/>
          <a:stretch>
            <a:fillRect/>
          </a:stretch>
        </p:blipFill>
        <p:spPr>
          <a:xfrm>
            <a:off x="1019175" y="1700213"/>
            <a:ext cx="5727700" cy="1447800"/>
          </a:xfrm>
          <a:prstGeom prst="rect">
            <a:avLst/>
          </a:prstGeom>
        </p:spPr>
      </p:pic>
    </p:spTree>
    <p:extLst>
      <p:ext uri="{BB962C8B-B14F-4D97-AF65-F5344CB8AC3E}">
        <p14:creationId xmlns:p14="http://schemas.microsoft.com/office/powerpoint/2010/main" val="10695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Subscriber</a:t>
            </a:r>
          </a:p>
        </p:txBody>
      </p:sp>
      <p:pic>
        <p:nvPicPr>
          <p:cNvPr id="7" name="Content Placeholder 6">
            <a:extLst>
              <a:ext uri="{FF2B5EF4-FFF2-40B4-BE49-F238E27FC236}">
                <a16:creationId xmlns:a16="http://schemas.microsoft.com/office/drawing/2014/main" id="{B70DB53F-4848-C941-BAD9-6219C274C0C2}"/>
              </a:ext>
            </a:extLst>
          </p:cNvPr>
          <p:cNvPicPr>
            <a:picLocks noGrp="1" noChangeAspect="1"/>
          </p:cNvPicPr>
          <p:nvPr>
            <p:ph idx="1"/>
          </p:nvPr>
        </p:nvPicPr>
        <p:blipFill>
          <a:blip r:embed="rId2"/>
          <a:stretch>
            <a:fillRect/>
          </a:stretch>
        </p:blipFill>
        <p:spPr>
          <a:xfrm>
            <a:off x="1019175" y="1700213"/>
            <a:ext cx="4902200" cy="2362200"/>
          </a:xfrm>
          <a:prstGeom prst="rect">
            <a:avLst/>
          </a:prstGeom>
        </p:spPr>
      </p:pic>
    </p:spTree>
    <p:extLst>
      <p:ext uri="{BB962C8B-B14F-4D97-AF65-F5344CB8AC3E}">
        <p14:creationId xmlns:p14="http://schemas.microsoft.com/office/powerpoint/2010/main" val="314698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Subscription</a:t>
            </a:r>
          </a:p>
        </p:txBody>
      </p:sp>
      <p:pic>
        <p:nvPicPr>
          <p:cNvPr id="5" name="Content Placeholder 4">
            <a:extLst>
              <a:ext uri="{FF2B5EF4-FFF2-40B4-BE49-F238E27FC236}">
                <a16:creationId xmlns:a16="http://schemas.microsoft.com/office/drawing/2014/main" id="{3D9C9AEE-EFA4-7C40-9F3E-857CB3818C0D}"/>
              </a:ext>
            </a:extLst>
          </p:cNvPr>
          <p:cNvPicPr>
            <a:picLocks noGrp="1" noChangeAspect="1"/>
          </p:cNvPicPr>
          <p:nvPr>
            <p:ph idx="1"/>
          </p:nvPr>
        </p:nvPicPr>
        <p:blipFill>
          <a:blip r:embed="rId2"/>
          <a:stretch>
            <a:fillRect/>
          </a:stretch>
        </p:blipFill>
        <p:spPr>
          <a:xfrm>
            <a:off x="1019175" y="1700213"/>
            <a:ext cx="4102100" cy="1816100"/>
          </a:xfrm>
          <a:prstGeom prst="rect">
            <a:avLst/>
          </a:prstGeom>
        </p:spPr>
      </p:pic>
    </p:spTree>
    <p:extLst>
      <p:ext uri="{BB962C8B-B14F-4D97-AF65-F5344CB8AC3E}">
        <p14:creationId xmlns:p14="http://schemas.microsoft.com/office/powerpoint/2010/main" val="163012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353-75A5-0343-8BA6-B5A3FA83D541}"/>
              </a:ext>
            </a:extLst>
          </p:cNvPr>
          <p:cNvSpPr>
            <a:spLocks noGrp="1"/>
          </p:cNvSpPr>
          <p:nvPr>
            <p:ph type="title"/>
          </p:nvPr>
        </p:nvSpPr>
        <p:spPr/>
        <p:txBody>
          <a:bodyPr/>
          <a:lstStyle/>
          <a:p>
            <a:r>
              <a:rPr lang="en-US" b="1" dirty="0"/>
              <a:t>API </a:t>
            </a:r>
            <a:r>
              <a:rPr lang="ko-KR" altLang="en-US" b="1" dirty="0"/>
              <a:t>불일치 문제</a:t>
            </a:r>
            <a:endParaRPr lang="en-US" b="1" dirty="0"/>
          </a:p>
        </p:txBody>
      </p:sp>
      <p:sp>
        <p:nvSpPr>
          <p:cNvPr id="3" name="Content Placeholder 2">
            <a:extLst>
              <a:ext uri="{FF2B5EF4-FFF2-40B4-BE49-F238E27FC236}">
                <a16:creationId xmlns:a16="http://schemas.microsoft.com/office/drawing/2014/main" id="{C389F048-6E9D-4048-B939-270E33C37BA1}"/>
              </a:ext>
            </a:extLst>
          </p:cNvPr>
          <p:cNvSpPr>
            <a:spLocks noGrp="1"/>
          </p:cNvSpPr>
          <p:nvPr>
            <p:ph idx="1"/>
          </p:nvPr>
        </p:nvSpPr>
        <p:spPr>
          <a:xfrm>
            <a:off x="677334" y="2171740"/>
            <a:ext cx="8596668" cy="3880773"/>
          </a:xfrm>
        </p:spPr>
        <p:txBody>
          <a:bodyPr/>
          <a:lstStyle/>
          <a:p>
            <a:r>
              <a:rPr lang="en-US" dirty="0" err="1"/>
              <a:t>CompletableStage</a:t>
            </a:r>
            <a:r>
              <a:rPr lang="en-US" dirty="0"/>
              <a:t> &lt;-&gt;</a:t>
            </a:r>
            <a:r>
              <a:rPr lang="ko-KR" altLang="en-US" dirty="0"/>
              <a:t> </a:t>
            </a:r>
            <a:r>
              <a:rPr lang="en-US" dirty="0" err="1"/>
              <a:t>ListenableFuture</a:t>
            </a:r>
            <a:endParaRPr lang="en-US" dirty="0"/>
          </a:p>
          <a:p>
            <a:r>
              <a:rPr lang="en-US" dirty="0" err="1"/>
              <a:t>RxJava</a:t>
            </a:r>
            <a:r>
              <a:rPr lang="ko-KR" altLang="en-US" dirty="0"/>
              <a:t> </a:t>
            </a:r>
            <a:r>
              <a:rPr lang="en-US" altLang="ko-KR" dirty="0"/>
              <a:t>1.x</a:t>
            </a:r>
            <a:endParaRPr lang="en-US" dirty="0"/>
          </a:p>
          <a:p>
            <a:pPr lvl="1"/>
            <a:r>
              <a:rPr lang="ko-KR" altLang="en-US" dirty="0"/>
              <a:t>매우 빠른 발전으로 인해 벤더들이 </a:t>
            </a:r>
            <a:r>
              <a:rPr lang="en-US" altLang="ko-KR" dirty="0"/>
              <a:t>library </a:t>
            </a:r>
            <a:r>
              <a:rPr lang="ko-KR" altLang="en-US" dirty="0" err="1"/>
              <a:t>를</a:t>
            </a:r>
            <a:r>
              <a:rPr lang="ko-KR" altLang="en-US" dirty="0"/>
              <a:t> 따라가지 못함</a:t>
            </a:r>
            <a:endParaRPr lang="en-US" altLang="ko-KR" dirty="0"/>
          </a:p>
          <a:p>
            <a:pPr lvl="2"/>
            <a:r>
              <a:rPr lang="en-US" altLang="ko-KR" dirty="0"/>
              <a:t>Framework </a:t>
            </a:r>
            <a:r>
              <a:rPr lang="ko-KR" altLang="en-US" dirty="0"/>
              <a:t>와 </a:t>
            </a:r>
            <a:r>
              <a:rPr lang="en-US" altLang="ko-KR" dirty="0"/>
              <a:t>library </a:t>
            </a:r>
            <a:r>
              <a:rPr lang="ko-KR" altLang="en-US" dirty="0"/>
              <a:t>버전의 불일치</a:t>
            </a:r>
            <a:endParaRPr lang="en-US" altLang="ko-KR" dirty="0"/>
          </a:p>
          <a:p>
            <a:pPr lvl="1"/>
            <a:r>
              <a:rPr lang="en-US" altLang="ko-KR" dirty="0" err="1"/>
              <a:t>RxJava</a:t>
            </a:r>
            <a:r>
              <a:rPr lang="en-US" altLang="ko-KR" dirty="0"/>
              <a:t> extension: </a:t>
            </a:r>
            <a:r>
              <a:rPr lang="ko-KR" altLang="en-US" dirty="0"/>
              <a:t>표준화되지 않은 </a:t>
            </a:r>
            <a:r>
              <a:rPr lang="en-US" altLang="ko-KR" dirty="0"/>
              <a:t>API</a:t>
            </a:r>
          </a:p>
          <a:p>
            <a:pPr lvl="2"/>
            <a:r>
              <a:rPr lang="ko-KR" altLang="en-US" dirty="0"/>
              <a:t>오류 발생 가능성 증대</a:t>
            </a:r>
            <a:endParaRPr lang="en-US" altLang="ko-KR" dirty="0"/>
          </a:p>
          <a:p>
            <a:endParaRPr lang="en-US" dirty="0"/>
          </a:p>
          <a:p>
            <a:endParaRPr lang="en-US" dirty="0"/>
          </a:p>
        </p:txBody>
      </p:sp>
    </p:spTree>
    <p:extLst>
      <p:ext uri="{BB962C8B-B14F-4D97-AF65-F5344CB8AC3E}">
        <p14:creationId xmlns:p14="http://schemas.microsoft.com/office/powerpoint/2010/main" val="4100766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0021-344F-4447-B112-35AFA1EA0A91}"/>
              </a:ext>
            </a:extLst>
          </p:cNvPr>
          <p:cNvSpPr>
            <a:spLocks noGrp="1"/>
          </p:cNvSpPr>
          <p:nvPr>
            <p:ph type="title"/>
          </p:nvPr>
        </p:nvSpPr>
        <p:spPr/>
        <p:txBody>
          <a:bodyPr/>
          <a:lstStyle/>
          <a:p>
            <a:r>
              <a:rPr lang="en-US" b="1" dirty="0"/>
              <a:t>Backpressure(</a:t>
            </a:r>
            <a:r>
              <a:rPr lang="ko-KR" altLang="en-US" b="1" dirty="0"/>
              <a:t>배압</a:t>
            </a:r>
            <a:r>
              <a:rPr lang="en-US" altLang="ko-KR" b="1" dirty="0"/>
              <a:t>)</a:t>
            </a:r>
            <a:r>
              <a:rPr lang="ko-KR" altLang="en-US" b="1" dirty="0"/>
              <a:t> </a:t>
            </a:r>
            <a:r>
              <a:rPr lang="ko-KR" altLang="en-US" b="1" dirty="0" err="1"/>
              <a:t>메카니즘</a:t>
            </a:r>
            <a:endParaRPr lang="en-US" b="1" dirty="0"/>
          </a:p>
        </p:txBody>
      </p:sp>
      <p:pic>
        <p:nvPicPr>
          <p:cNvPr id="4" name="Content Placeholder 3">
            <a:extLst>
              <a:ext uri="{FF2B5EF4-FFF2-40B4-BE49-F238E27FC236}">
                <a16:creationId xmlns:a16="http://schemas.microsoft.com/office/drawing/2014/main" id="{DD129A27-B8FC-2D45-80D0-5DD2A70EBDFA}"/>
              </a:ext>
            </a:extLst>
          </p:cNvPr>
          <p:cNvPicPr>
            <a:picLocks noGrp="1" noChangeAspect="1"/>
          </p:cNvPicPr>
          <p:nvPr>
            <p:ph idx="1"/>
          </p:nvPr>
        </p:nvPicPr>
        <p:blipFill>
          <a:blip r:embed="rId2"/>
          <a:stretch>
            <a:fillRect/>
          </a:stretch>
        </p:blipFill>
        <p:spPr>
          <a:xfrm>
            <a:off x="1007269" y="2228056"/>
            <a:ext cx="7937500" cy="3746500"/>
          </a:xfrm>
          <a:prstGeom prst="rect">
            <a:avLst/>
          </a:prstGeom>
        </p:spPr>
      </p:pic>
    </p:spTree>
    <p:extLst>
      <p:ext uri="{BB962C8B-B14F-4D97-AF65-F5344CB8AC3E}">
        <p14:creationId xmlns:p14="http://schemas.microsoft.com/office/powerpoint/2010/main" val="304470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F230-838A-434D-B0BA-A81EDF38F4BC}"/>
              </a:ext>
            </a:extLst>
          </p:cNvPr>
          <p:cNvSpPr>
            <a:spLocks noGrp="1"/>
          </p:cNvSpPr>
          <p:nvPr>
            <p:ph type="title"/>
          </p:nvPr>
        </p:nvSpPr>
        <p:spPr/>
        <p:txBody>
          <a:bodyPr/>
          <a:lstStyle/>
          <a:p>
            <a:r>
              <a:rPr lang="ko-KR" altLang="en-US" b="1" dirty="0" err="1"/>
              <a:t>하이브리드</a:t>
            </a:r>
            <a:r>
              <a:rPr lang="en-US" b="1" dirty="0"/>
              <a:t> push-pull </a:t>
            </a:r>
            <a:r>
              <a:rPr lang="ko-KR" altLang="en-US" b="1" dirty="0"/>
              <a:t>모델</a:t>
            </a:r>
            <a:endParaRPr lang="en-US" b="1" dirty="0"/>
          </a:p>
        </p:txBody>
      </p:sp>
      <p:pic>
        <p:nvPicPr>
          <p:cNvPr id="5" name="Content Placeholder 4">
            <a:extLst>
              <a:ext uri="{FF2B5EF4-FFF2-40B4-BE49-F238E27FC236}">
                <a16:creationId xmlns:a16="http://schemas.microsoft.com/office/drawing/2014/main" id="{700CB249-610D-DE4F-8387-A45C32FCBE5B}"/>
              </a:ext>
            </a:extLst>
          </p:cNvPr>
          <p:cNvPicPr>
            <a:picLocks noGrp="1" noChangeAspect="1"/>
          </p:cNvPicPr>
          <p:nvPr>
            <p:ph idx="1"/>
          </p:nvPr>
        </p:nvPicPr>
        <p:blipFill>
          <a:blip r:embed="rId3"/>
          <a:stretch>
            <a:fillRect/>
          </a:stretch>
        </p:blipFill>
        <p:spPr>
          <a:xfrm>
            <a:off x="3331486" y="2160588"/>
            <a:ext cx="3289066" cy="3881437"/>
          </a:xfrm>
          <a:prstGeom prst="rect">
            <a:avLst/>
          </a:prstGeom>
        </p:spPr>
      </p:pic>
    </p:spTree>
    <p:extLst>
      <p:ext uri="{BB962C8B-B14F-4D97-AF65-F5344CB8AC3E}">
        <p14:creationId xmlns:p14="http://schemas.microsoft.com/office/powerpoint/2010/main" val="16131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59B0-CE04-A546-A9CA-D4DB2C5C2599}"/>
              </a:ext>
            </a:extLst>
          </p:cNvPr>
          <p:cNvSpPr>
            <a:spLocks noGrp="1"/>
          </p:cNvSpPr>
          <p:nvPr>
            <p:ph type="title"/>
          </p:nvPr>
        </p:nvSpPr>
        <p:spPr/>
        <p:txBody>
          <a:bodyPr/>
          <a:lstStyle/>
          <a:p>
            <a:r>
              <a:rPr lang="en-US" b="1" dirty="0"/>
              <a:t>Processor</a:t>
            </a:r>
          </a:p>
        </p:txBody>
      </p:sp>
      <p:pic>
        <p:nvPicPr>
          <p:cNvPr id="6" name="Content Placeholder 5">
            <a:extLst>
              <a:ext uri="{FF2B5EF4-FFF2-40B4-BE49-F238E27FC236}">
                <a16:creationId xmlns:a16="http://schemas.microsoft.com/office/drawing/2014/main" id="{9425AF5F-42D9-C84D-B9E4-3D9267AC7E39}"/>
              </a:ext>
            </a:extLst>
          </p:cNvPr>
          <p:cNvPicPr>
            <a:picLocks noGrp="1" noChangeAspect="1"/>
          </p:cNvPicPr>
          <p:nvPr>
            <p:ph idx="1"/>
          </p:nvPr>
        </p:nvPicPr>
        <p:blipFill>
          <a:blip r:embed="rId2"/>
          <a:stretch>
            <a:fillRect/>
          </a:stretch>
        </p:blipFill>
        <p:spPr>
          <a:xfrm>
            <a:off x="1019175" y="1700213"/>
            <a:ext cx="7226300" cy="1485900"/>
          </a:xfrm>
          <a:prstGeom prst="rect">
            <a:avLst/>
          </a:prstGeom>
        </p:spPr>
      </p:pic>
    </p:spTree>
    <p:extLst>
      <p:ext uri="{BB962C8B-B14F-4D97-AF65-F5344CB8AC3E}">
        <p14:creationId xmlns:p14="http://schemas.microsoft.com/office/powerpoint/2010/main" val="24074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26DF-4D5A-A54F-92DF-26FD500EC5B2}"/>
              </a:ext>
            </a:extLst>
          </p:cNvPr>
          <p:cNvSpPr>
            <a:spLocks noGrp="1"/>
          </p:cNvSpPr>
          <p:nvPr>
            <p:ph type="title"/>
          </p:nvPr>
        </p:nvSpPr>
        <p:spPr/>
        <p:txBody>
          <a:bodyPr/>
          <a:lstStyle/>
          <a:p>
            <a:r>
              <a:rPr lang="en-US" b="1" dirty="0"/>
              <a:t>Processor</a:t>
            </a:r>
          </a:p>
        </p:txBody>
      </p:sp>
      <p:pic>
        <p:nvPicPr>
          <p:cNvPr id="4098" name="Picture 2" descr="/var/folders/8f/qg8fr7mn3w7bbh0b8djgpcfc0000gn/T/com.microsoft.Powerpoint/WebArchiveCopyPasteTempFiles/f529efc7-1edd-404c-b3fe-09b29e5479ad.png">
            <a:extLst>
              <a:ext uri="{FF2B5EF4-FFF2-40B4-BE49-F238E27FC236}">
                <a16:creationId xmlns:a16="http://schemas.microsoft.com/office/drawing/2014/main" id="{BB88B3D9-4C65-0542-AB61-E2D8C15B9B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8743" y="1479440"/>
            <a:ext cx="5689600" cy="498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45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4C90-DFB7-244B-B472-5DC79BD290FA}"/>
              </a:ext>
            </a:extLst>
          </p:cNvPr>
          <p:cNvSpPr>
            <a:spLocks noGrp="1"/>
          </p:cNvSpPr>
          <p:nvPr>
            <p:ph type="title"/>
          </p:nvPr>
        </p:nvSpPr>
        <p:spPr/>
        <p:txBody>
          <a:bodyPr/>
          <a:lstStyle/>
          <a:p>
            <a:r>
              <a:rPr lang="en-US" b="1" dirty="0"/>
              <a:t>JDK 9</a:t>
            </a:r>
          </a:p>
        </p:txBody>
      </p:sp>
      <p:sp>
        <p:nvSpPr>
          <p:cNvPr id="3" name="Content Placeholder 2">
            <a:extLst>
              <a:ext uri="{FF2B5EF4-FFF2-40B4-BE49-F238E27FC236}">
                <a16:creationId xmlns:a16="http://schemas.microsoft.com/office/drawing/2014/main" id="{79CC72AB-24F6-7745-B8FD-825B39D9CC9E}"/>
              </a:ext>
            </a:extLst>
          </p:cNvPr>
          <p:cNvSpPr>
            <a:spLocks noGrp="1"/>
          </p:cNvSpPr>
          <p:nvPr>
            <p:ph idx="1"/>
          </p:nvPr>
        </p:nvSpPr>
        <p:spPr>
          <a:xfrm>
            <a:off x="677334" y="4008537"/>
            <a:ext cx="8596668" cy="905340"/>
          </a:xfrm>
        </p:spPr>
        <p:txBody>
          <a:bodyPr/>
          <a:lstStyle/>
          <a:p>
            <a:r>
              <a:rPr lang="en-US" altLang="ko-KR" dirty="0"/>
              <a:t>Reactive Streams –&gt; JDK </a:t>
            </a:r>
            <a:r>
              <a:rPr lang="ko-KR" altLang="en-US" dirty="0"/>
              <a:t>표준 </a:t>
            </a:r>
            <a:endParaRPr lang="en-US" altLang="ko-KR" dirty="0"/>
          </a:p>
          <a:p>
            <a:pPr lvl="1"/>
            <a:r>
              <a:rPr lang="en-US" altLang="ko-KR" dirty="0" err="1"/>
              <a:t>Java.util.concurrent.Flow</a:t>
            </a:r>
            <a:r>
              <a:rPr lang="en-US" altLang="ko-KR" dirty="0"/>
              <a:t>.</a:t>
            </a:r>
            <a:r>
              <a:rPr lang="ko-KR" altLang="en-US" dirty="0"/>
              <a:t>*</a:t>
            </a:r>
            <a:r>
              <a:rPr lang="en-US" altLang="ko-KR" dirty="0"/>
              <a:t> </a:t>
            </a:r>
            <a:r>
              <a:rPr lang="ko-KR" altLang="en-US" dirty="0"/>
              <a:t>로 이식됨</a:t>
            </a:r>
            <a:endParaRPr lang="en-US" altLang="ko-KR" dirty="0"/>
          </a:p>
          <a:p>
            <a:pPr lvl="1"/>
            <a:endParaRPr lang="en-US" altLang="ko-KR" dirty="0"/>
          </a:p>
          <a:p>
            <a:endParaRPr lang="en-US" altLang="ko-KR" dirty="0"/>
          </a:p>
        </p:txBody>
      </p:sp>
      <p:sp>
        <p:nvSpPr>
          <p:cNvPr id="4" name="TextBox 3">
            <a:extLst>
              <a:ext uri="{FF2B5EF4-FFF2-40B4-BE49-F238E27FC236}">
                <a16:creationId xmlns:a16="http://schemas.microsoft.com/office/drawing/2014/main" id="{8C1B05FB-2E80-7349-9840-163C12E12572}"/>
              </a:ext>
            </a:extLst>
          </p:cNvPr>
          <p:cNvSpPr txBox="1"/>
          <p:nvPr/>
        </p:nvSpPr>
        <p:spPr>
          <a:xfrm>
            <a:off x="677334" y="1646425"/>
            <a:ext cx="8796119" cy="1754326"/>
          </a:xfrm>
          <a:prstGeom prst="rect">
            <a:avLst/>
          </a:prstGeom>
          <a:solidFill>
            <a:schemeClr val="tx2">
              <a:lumMod val="20000"/>
              <a:lumOff val="80000"/>
            </a:schemeClr>
          </a:solidFill>
        </p:spPr>
        <p:txBody>
          <a:bodyPr wrap="square" rtlCol="0">
            <a:spAutoFit/>
          </a:bodyPr>
          <a:lstStyle/>
          <a:p>
            <a:r>
              <a:rPr lang="en-US" dirty="0"/>
              <a:t>“</a:t>
            </a:r>
            <a:r>
              <a:rPr lang="ko-KR" altLang="en-US" dirty="0"/>
              <a:t>단일 </a:t>
            </a:r>
            <a:r>
              <a:rPr lang="en-US" dirty="0"/>
              <a:t>API</a:t>
            </a:r>
            <a:r>
              <a:rPr lang="ko-KR" altLang="en-US" dirty="0" err="1"/>
              <a:t>를</a:t>
            </a:r>
            <a:r>
              <a:rPr lang="ko-KR" altLang="en-US" dirty="0"/>
              <a:t> 이용해 비동기</a:t>
            </a:r>
            <a:r>
              <a:rPr lang="en-US" dirty="0"/>
              <a:t>/</a:t>
            </a:r>
            <a:r>
              <a:rPr lang="ko-KR" altLang="en-US" dirty="0"/>
              <a:t>병렬을 완벽하게 지원하는 </a:t>
            </a:r>
            <a:r>
              <a:rPr lang="en-US" dirty="0"/>
              <a:t>API </a:t>
            </a:r>
            <a:r>
              <a:rPr lang="ko-KR" altLang="en-US" dirty="0"/>
              <a:t>는 없습니다</a:t>
            </a:r>
            <a:r>
              <a:rPr lang="en-US" dirty="0"/>
              <a:t>.</a:t>
            </a:r>
            <a:r>
              <a:rPr lang="ko-KR" altLang="en-US" dirty="0"/>
              <a:t> </a:t>
            </a:r>
            <a:r>
              <a:rPr lang="en-US" dirty="0" err="1"/>
              <a:t>CompletableFuture</a:t>
            </a:r>
            <a:r>
              <a:rPr lang="en-US" dirty="0"/>
              <a:t>/</a:t>
            </a:r>
            <a:r>
              <a:rPr lang="en-US" dirty="0" err="1"/>
              <a:t>CompletableStage</a:t>
            </a:r>
            <a:r>
              <a:rPr lang="ko-KR" altLang="en-US" dirty="0"/>
              <a:t>는 </a:t>
            </a:r>
            <a:r>
              <a:rPr lang="en-US" dirty="0"/>
              <a:t>future</a:t>
            </a:r>
            <a:r>
              <a:rPr lang="ko-KR" altLang="en-US" dirty="0"/>
              <a:t>에 대한 </a:t>
            </a:r>
            <a:r>
              <a:rPr lang="ko-KR" altLang="en-US" dirty="0" err="1"/>
              <a:t>컨티뉴에이션</a:t>
            </a:r>
            <a:r>
              <a:rPr lang="ko-KR" altLang="en-US" dirty="0"/>
              <a:t> 스타일 프로그래밍에 가장 잘 맞고</a:t>
            </a:r>
            <a:r>
              <a:rPr lang="en-US" dirty="0"/>
              <a:t>,</a:t>
            </a:r>
            <a:r>
              <a:rPr lang="ko-KR" altLang="en-US" dirty="0"/>
              <a:t> </a:t>
            </a:r>
            <a:r>
              <a:rPr lang="en-US" dirty="0" err="1"/>
              <a:t>java.util.Stream</a:t>
            </a:r>
            <a:r>
              <a:rPr lang="ko-KR" altLang="en-US" dirty="0"/>
              <a:t>은 컬렉션을 이용해 </a:t>
            </a:r>
            <a:r>
              <a:rPr lang="en-US" dirty="0"/>
              <a:t>(</a:t>
            </a:r>
            <a:r>
              <a:rPr lang="ko-KR" altLang="en-US" dirty="0"/>
              <a:t>다단계</a:t>
            </a:r>
            <a:r>
              <a:rPr lang="en-US" dirty="0"/>
              <a:t>,</a:t>
            </a:r>
            <a:r>
              <a:rPr lang="ko-KR" altLang="en-US" dirty="0"/>
              <a:t> 가능한 경우 병렬 처리</a:t>
            </a:r>
            <a:r>
              <a:rPr lang="en-US" dirty="0"/>
              <a:t>)</a:t>
            </a:r>
            <a:r>
              <a:rPr lang="ko-KR" altLang="en-US" dirty="0"/>
              <a:t> </a:t>
            </a:r>
            <a:r>
              <a:rPr lang="en-US" dirty="0"/>
              <a:t>PULL </a:t>
            </a:r>
            <a:r>
              <a:rPr lang="ko-KR" altLang="en-US" dirty="0"/>
              <a:t>방식 유형의 작업에 매우 적합합니다</a:t>
            </a:r>
            <a:r>
              <a:rPr lang="en-US" dirty="0"/>
              <a:t>.</a:t>
            </a:r>
            <a:r>
              <a:rPr lang="ko-KR" altLang="en-US" dirty="0"/>
              <a:t> 활성 소스에서 아이템이 사용할 수 있게 됐을 때 </a:t>
            </a:r>
            <a:r>
              <a:rPr lang="en-US" dirty="0"/>
              <a:t>PUSH </a:t>
            </a:r>
            <a:r>
              <a:rPr lang="ko-KR" altLang="en-US" dirty="0"/>
              <a:t>해주는 스타일에 있어서는 아직 최고의 방법이라고 할 만한 것이 없습니다</a:t>
            </a:r>
            <a:r>
              <a:rPr lang="en-US" dirty="0"/>
              <a:t>.”</a:t>
            </a:r>
            <a:r>
              <a:rPr lang="ko-KR" altLang="en-US" dirty="0"/>
              <a:t> </a:t>
            </a:r>
            <a:r>
              <a:rPr lang="en-US" dirty="0"/>
              <a:t>–</a:t>
            </a:r>
            <a:r>
              <a:rPr lang="ko-KR" altLang="en-US" dirty="0"/>
              <a:t> </a:t>
            </a:r>
            <a:r>
              <a:rPr lang="ko-KR" altLang="en-US" dirty="0" err="1"/>
              <a:t>더그</a:t>
            </a:r>
            <a:r>
              <a:rPr lang="ko-KR" altLang="en-US" dirty="0"/>
              <a:t> 리</a:t>
            </a:r>
            <a:endParaRPr lang="en-US" dirty="0"/>
          </a:p>
        </p:txBody>
      </p:sp>
    </p:spTree>
    <p:extLst>
      <p:ext uri="{BB962C8B-B14F-4D97-AF65-F5344CB8AC3E}">
        <p14:creationId xmlns:p14="http://schemas.microsoft.com/office/powerpoint/2010/main" val="190585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DAFC-3536-5340-B423-95C384A2F8E3}"/>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D07D6814-2379-244C-AC2C-7932C2C1BC0E}"/>
              </a:ext>
            </a:extLst>
          </p:cNvPr>
          <p:cNvPicPr>
            <a:picLocks noGrp="1" noChangeAspect="1"/>
          </p:cNvPicPr>
          <p:nvPr>
            <p:ph idx="1"/>
          </p:nvPr>
        </p:nvPicPr>
        <p:blipFill>
          <a:blip r:embed="rId2"/>
          <a:stretch>
            <a:fillRect/>
          </a:stretch>
        </p:blipFill>
        <p:spPr>
          <a:xfrm>
            <a:off x="677863" y="3162325"/>
            <a:ext cx="8596312" cy="1877963"/>
          </a:xfrm>
          <a:prstGeom prst="rect">
            <a:avLst/>
          </a:prstGeom>
        </p:spPr>
      </p:pic>
    </p:spTree>
    <p:extLst>
      <p:ext uri="{BB962C8B-B14F-4D97-AF65-F5344CB8AC3E}">
        <p14:creationId xmlns:p14="http://schemas.microsoft.com/office/powerpoint/2010/main" val="93379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8216-2F41-7F4C-AE99-5DC9EE206355}"/>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2D265D41-70A6-954C-A4F2-B21F453531A7}"/>
              </a:ext>
            </a:extLst>
          </p:cNvPr>
          <p:cNvPicPr>
            <a:picLocks noGrp="1" noChangeAspect="1"/>
          </p:cNvPicPr>
          <p:nvPr>
            <p:ph idx="1"/>
          </p:nvPr>
        </p:nvPicPr>
        <p:blipFill>
          <a:blip r:embed="rId2"/>
          <a:stretch>
            <a:fillRect/>
          </a:stretch>
        </p:blipFill>
        <p:spPr>
          <a:xfrm>
            <a:off x="677863" y="3012440"/>
            <a:ext cx="8596312" cy="2177732"/>
          </a:xfrm>
          <a:prstGeom prst="rect">
            <a:avLst/>
          </a:prstGeom>
        </p:spPr>
      </p:pic>
    </p:spTree>
    <p:extLst>
      <p:ext uri="{BB962C8B-B14F-4D97-AF65-F5344CB8AC3E}">
        <p14:creationId xmlns:p14="http://schemas.microsoft.com/office/powerpoint/2010/main" val="248883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A9C9-4E3F-3940-9F6A-4A552E2112AA}"/>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FAF01CE0-88F9-8943-8272-3345C24A2727}"/>
              </a:ext>
            </a:extLst>
          </p:cNvPr>
          <p:cNvPicPr>
            <a:picLocks noGrp="1" noChangeAspect="1"/>
          </p:cNvPicPr>
          <p:nvPr>
            <p:ph idx="1"/>
          </p:nvPr>
        </p:nvPicPr>
        <p:blipFill>
          <a:blip r:embed="rId2"/>
          <a:stretch>
            <a:fillRect/>
          </a:stretch>
        </p:blipFill>
        <p:spPr>
          <a:xfrm>
            <a:off x="677863" y="3091791"/>
            <a:ext cx="8596312" cy="2019031"/>
          </a:xfrm>
          <a:prstGeom prst="rect">
            <a:avLst/>
          </a:prstGeom>
        </p:spPr>
      </p:pic>
    </p:spTree>
    <p:extLst>
      <p:ext uri="{BB962C8B-B14F-4D97-AF65-F5344CB8AC3E}">
        <p14:creationId xmlns:p14="http://schemas.microsoft.com/office/powerpoint/2010/main" val="21402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A4D2-B24C-B24E-80B4-D6546FC3E8AB}"/>
              </a:ext>
            </a:extLst>
          </p:cNvPr>
          <p:cNvSpPr>
            <a:spLocks noGrp="1"/>
          </p:cNvSpPr>
          <p:nvPr>
            <p:ph type="title"/>
          </p:nvPr>
        </p:nvSpPr>
        <p:spPr/>
        <p:txBody>
          <a:bodyPr/>
          <a:lstStyle/>
          <a:p>
            <a:r>
              <a:rPr lang="en-US" b="1" dirty="0"/>
              <a:t>Reactive </a:t>
            </a:r>
            <a:r>
              <a:rPr lang="ko-KR" altLang="en-US" b="1" dirty="0"/>
              <a:t>전망의 변화</a:t>
            </a:r>
            <a:endParaRPr lang="en-US" b="1" dirty="0"/>
          </a:p>
        </p:txBody>
      </p:sp>
      <p:sp>
        <p:nvSpPr>
          <p:cNvPr id="3" name="Content Placeholder 2">
            <a:extLst>
              <a:ext uri="{FF2B5EF4-FFF2-40B4-BE49-F238E27FC236}">
                <a16:creationId xmlns:a16="http://schemas.microsoft.com/office/drawing/2014/main" id="{665EAEFE-243F-E74C-AE05-C676B0917F90}"/>
              </a:ext>
            </a:extLst>
          </p:cNvPr>
          <p:cNvSpPr>
            <a:spLocks noGrp="1"/>
          </p:cNvSpPr>
          <p:nvPr>
            <p:ph idx="1"/>
          </p:nvPr>
        </p:nvSpPr>
        <p:spPr/>
        <p:txBody>
          <a:bodyPr/>
          <a:lstStyle/>
          <a:p>
            <a:r>
              <a:rPr lang="en-US" dirty="0"/>
              <a:t>Reactive Stream </a:t>
            </a:r>
            <a:r>
              <a:rPr lang="ko-KR" altLang="en-US" dirty="0"/>
              <a:t>이 </a:t>
            </a:r>
            <a:r>
              <a:rPr lang="en-US" altLang="ko-KR" dirty="0"/>
              <a:t>JDK</a:t>
            </a:r>
            <a:r>
              <a:rPr lang="ko-KR" altLang="en-US" dirty="0"/>
              <a:t> </a:t>
            </a:r>
            <a:r>
              <a:rPr lang="en-US" altLang="ko-KR" dirty="0"/>
              <a:t>9</a:t>
            </a:r>
            <a:r>
              <a:rPr lang="ko-KR" altLang="en-US" dirty="0"/>
              <a:t> 에 포함</a:t>
            </a:r>
            <a:endParaRPr lang="en-US" altLang="ko-KR" dirty="0"/>
          </a:p>
          <a:p>
            <a:r>
              <a:rPr lang="en-US" altLang="ko-KR" dirty="0"/>
              <a:t>Netflix, RedHat, </a:t>
            </a:r>
            <a:r>
              <a:rPr lang="en-US" altLang="ko-KR" dirty="0" err="1"/>
              <a:t>Lightbend</a:t>
            </a:r>
            <a:r>
              <a:rPr lang="en-US" altLang="ko-KR" dirty="0"/>
              <a:t>, MongoDB, Amazon </a:t>
            </a:r>
            <a:r>
              <a:rPr lang="ko-KR" altLang="en-US" dirty="0"/>
              <a:t>등도 채택을 시작함</a:t>
            </a:r>
            <a:endParaRPr lang="en-US" altLang="ko-KR" dirty="0"/>
          </a:p>
          <a:p>
            <a:endParaRPr lang="en-US" altLang="ko-KR" dirty="0"/>
          </a:p>
          <a:p>
            <a:endParaRPr lang="en-US" dirty="0"/>
          </a:p>
        </p:txBody>
      </p:sp>
    </p:spTree>
    <p:extLst>
      <p:ext uri="{BB962C8B-B14F-4D97-AF65-F5344CB8AC3E}">
        <p14:creationId xmlns:p14="http://schemas.microsoft.com/office/powerpoint/2010/main" val="49461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0205-48EF-6440-9EA4-9AC03B26460E}"/>
              </a:ext>
            </a:extLst>
          </p:cNvPr>
          <p:cNvSpPr>
            <a:spLocks noGrp="1"/>
          </p:cNvSpPr>
          <p:nvPr>
            <p:ph type="title"/>
          </p:nvPr>
        </p:nvSpPr>
        <p:spPr/>
        <p:txBody>
          <a:bodyPr/>
          <a:lstStyle/>
          <a:p>
            <a:r>
              <a:rPr lang="en-US" b="1" dirty="0" err="1"/>
              <a:t>RxJava</a:t>
            </a:r>
            <a:r>
              <a:rPr lang="en-US" b="1" dirty="0"/>
              <a:t> </a:t>
            </a:r>
            <a:r>
              <a:rPr lang="ko-KR" altLang="en-US" b="1" dirty="0"/>
              <a:t>의 변화</a:t>
            </a:r>
            <a:endParaRPr lang="en-US" b="1" dirty="0"/>
          </a:p>
        </p:txBody>
      </p:sp>
      <p:sp>
        <p:nvSpPr>
          <p:cNvPr id="3" name="Content Placeholder 2">
            <a:extLst>
              <a:ext uri="{FF2B5EF4-FFF2-40B4-BE49-F238E27FC236}">
                <a16:creationId xmlns:a16="http://schemas.microsoft.com/office/drawing/2014/main" id="{444D52E1-9C2A-3E4B-86E0-A8B78D7A778F}"/>
              </a:ext>
            </a:extLst>
          </p:cNvPr>
          <p:cNvSpPr>
            <a:spLocks noGrp="1"/>
          </p:cNvSpPr>
          <p:nvPr>
            <p:ph idx="1"/>
          </p:nvPr>
        </p:nvSpPr>
        <p:spPr/>
        <p:txBody>
          <a:bodyPr/>
          <a:lstStyle/>
          <a:p>
            <a:r>
              <a:rPr lang="en-US" dirty="0" err="1"/>
              <a:t>RxJava</a:t>
            </a:r>
            <a:r>
              <a:rPr lang="en-US" dirty="0"/>
              <a:t> 1.x</a:t>
            </a:r>
          </a:p>
          <a:p>
            <a:pPr lvl="1"/>
            <a:r>
              <a:rPr lang="en-US" dirty="0" err="1"/>
              <a:t>RxReactiveStreams</a:t>
            </a:r>
            <a:r>
              <a:rPr lang="en-US" dirty="0"/>
              <a:t>: Observable -&gt; Publisher</a:t>
            </a:r>
            <a:r>
              <a:rPr lang="en-US" altLang="ko-KR" dirty="0"/>
              <a:t>,</a:t>
            </a:r>
            <a:r>
              <a:rPr lang="ko-KR" altLang="en-US" dirty="0"/>
              <a:t> </a:t>
            </a:r>
            <a:r>
              <a:rPr lang="en-US" altLang="ko-KR" dirty="0"/>
              <a:t>Subscriber </a:t>
            </a:r>
            <a:r>
              <a:rPr lang="ko-KR" altLang="en-US" dirty="0"/>
              <a:t>전환</a:t>
            </a:r>
            <a:endParaRPr lang="en-US" dirty="0"/>
          </a:p>
          <a:p>
            <a:pPr lvl="1"/>
            <a:r>
              <a:rPr lang="en-US" dirty="0"/>
              <a:t>Backpressure </a:t>
            </a:r>
            <a:r>
              <a:rPr lang="ko-KR" altLang="en-US" dirty="0"/>
              <a:t>지원</a:t>
            </a:r>
            <a:endParaRPr lang="en-US" altLang="ko-KR" dirty="0"/>
          </a:p>
          <a:p>
            <a:pPr lvl="1"/>
            <a:r>
              <a:rPr lang="ko-KR" altLang="en-US" dirty="0"/>
              <a:t>호환성 때문에 </a:t>
            </a:r>
            <a:r>
              <a:rPr lang="en-US" altLang="ko-KR" dirty="0"/>
              <a:t>Reactive Stream </a:t>
            </a:r>
            <a:r>
              <a:rPr lang="ko-KR" altLang="en-US" dirty="0"/>
              <a:t>을 직접 지원하지 못하는 한계</a:t>
            </a:r>
            <a:endParaRPr lang="en-US" altLang="ko-KR" dirty="0"/>
          </a:p>
          <a:p>
            <a:pPr lvl="1"/>
            <a:r>
              <a:rPr lang="en-US" altLang="ko-KR" dirty="0"/>
              <a:t>2018.3.31</a:t>
            </a:r>
            <a:r>
              <a:rPr lang="ko-KR" altLang="en-US" dirty="0"/>
              <a:t> 지원 종료</a:t>
            </a:r>
            <a:endParaRPr lang="en-US" altLang="ko-KR" dirty="0"/>
          </a:p>
          <a:p>
            <a:r>
              <a:rPr lang="en-US" altLang="ko-KR" dirty="0" err="1"/>
              <a:t>RxJava</a:t>
            </a:r>
            <a:r>
              <a:rPr lang="en-US" altLang="ko-KR" dirty="0"/>
              <a:t> 2.x</a:t>
            </a:r>
          </a:p>
          <a:p>
            <a:pPr lvl="1"/>
            <a:r>
              <a:rPr lang="en-US" altLang="ko-KR" dirty="0"/>
              <a:t>Reactive Stream</a:t>
            </a:r>
            <a:r>
              <a:rPr lang="ko-KR" altLang="en-US" dirty="0"/>
              <a:t> 스펙 지원 클래스 추가</a:t>
            </a:r>
            <a:r>
              <a:rPr lang="en-US" altLang="ko-KR" dirty="0"/>
              <a:t>:</a:t>
            </a:r>
            <a:r>
              <a:rPr lang="ko-KR" altLang="en-US" dirty="0"/>
              <a:t> </a:t>
            </a:r>
            <a:r>
              <a:rPr lang="en-US" altLang="ko-KR" dirty="0"/>
              <a:t>Flowable</a:t>
            </a:r>
          </a:p>
          <a:p>
            <a:pPr lvl="1"/>
            <a:endParaRPr lang="en-US" altLang="ko-KR" dirty="0"/>
          </a:p>
          <a:p>
            <a:endParaRPr lang="en-US" altLang="ko-KR" dirty="0"/>
          </a:p>
          <a:p>
            <a:pPr lvl="1"/>
            <a:endParaRPr lang="en-US" dirty="0"/>
          </a:p>
        </p:txBody>
      </p:sp>
    </p:spTree>
    <p:extLst>
      <p:ext uri="{BB962C8B-B14F-4D97-AF65-F5344CB8AC3E}">
        <p14:creationId xmlns:p14="http://schemas.microsoft.com/office/powerpoint/2010/main" val="183318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8712-DA84-5745-94A1-84F6B9DE32A6}"/>
              </a:ext>
            </a:extLst>
          </p:cNvPr>
          <p:cNvSpPr>
            <a:spLocks noGrp="1"/>
          </p:cNvSpPr>
          <p:nvPr>
            <p:ph type="title"/>
          </p:nvPr>
        </p:nvSpPr>
        <p:spPr/>
        <p:txBody>
          <a:bodyPr/>
          <a:lstStyle/>
          <a:p>
            <a:r>
              <a:rPr lang="en-US" b="1" dirty="0"/>
              <a:t>API </a:t>
            </a:r>
            <a:r>
              <a:rPr lang="ko-KR" altLang="en-US" b="1" dirty="0"/>
              <a:t>불일치 문제</a:t>
            </a:r>
            <a:endParaRPr lang="en-US" b="1" dirty="0"/>
          </a:p>
        </p:txBody>
      </p:sp>
      <p:pic>
        <p:nvPicPr>
          <p:cNvPr id="4" name="Content Placeholder 3">
            <a:extLst>
              <a:ext uri="{FF2B5EF4-FFF2-40B4-BE49-F238E27FC236}">
                <a16:creationId xmlns:a16="http://schemas.microsoft.com/office/drawing/2014/main" id="{3C40EC8C-341E-F740-9BAB-E25596ECDDAF}"/>
              </a:ext>
            </a:extLst>
          </p:cNvPr>
          <p:cNvPicPr>
            <a:picLocks noGrp="1" noChangeAspect="1"/>
          </p:cNvPicPr>
          <p:nvPr>
            <p:ph idx="1"/>
          </p:nvPr>
        </p:nvPicPr>
        <p:blipFill>
          <a:blip r:embed="rId2"/>
          <a:stretch>
            <a:fillRect/>
          </a:stretch>
        </p:blipFill>
        <p:spPr>
          <a:xfrm>
            <a:off x="1019175" y="1700213"/>
            <a:ext cx="6442089" cy="4789488"/>
          </a:xfrm>
          <a:prstGeom prst="rect">
            <a:avLst/>
          </a:prstGeom>
        </p:spPr>
      </p:pic>
    </p:spTree>
    <p:extLst>
      <p:ext uri="{BB962C8B-B14F-4D97-AF65-F5344CB8AC3E}">
        <p14:creationId xmlns:p14="http://schemas.microsoft.com/office/powerpoint/2010/main" val="243600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FB57-8C34-3944-A6B2-7DCAAD5D072A}"/>
              </a:ext>
            </a:extLst>
          </p:cNvPr>
          <p:cNvSpPr>
            <a:spLocks noGrp="1"/>
          </p:cNvSpPr>
          <p:nvPr>
            <p:ph type="title"/>
          </p:nvPr>
        </p:nvSpPr>
        <p:spPr/>
        <p:txBody>
          <a:bodyPr/>
          <a:lstStyle/>
          <a:p>
            <a:r>
              <a:rPr lang="en-US" b="1" dirty="0" err="1"/>
              <a:t>RxJava</a:t>
            </a:r>
            <a:r>
              <a:rPr lang="en-US" b="1" dirty="0"/>
              <a:t> </a:t>
            </a:r>
            <a:r>
              <a:rPr lang="ko-KR" altLang="en-US" b="1" dirty="0"/>
              <a:t>의 변화</a:t>
            </a:r>
            <a:endParaRPr lang="en-US" b="1" dirty="0"/>
          </a:p>
        </p:txBody>
      </p:sp>
      <p:pic>
        <p:nvPicPr>
          <p:cNvPr id="4" name="Content Placeholder 3">
            <a:extLst>
              <a:ext uri="{FF2B5EF4-FFF2-40B4-BE49-F238E27FC236}">
                <a16:creationId xmlns:a16="http://schemas.microsoft.com/office/drawing/2014/main" id="{A513048D-A96C-7547-903F-B6004761C668}"/>
              </a:ext>
            </a:extLst>
          </p:cNvPr>
          <p:cNvPicPr>
            <a:picLocks noGrp="1" noChangeAspect="1"/>
          </p:cNvPicPr>
          <p:nvPr>
            <p:ph idx="1"/>
          </p:nvPr>
        </p:nvPicPr>
        <p:blipFill>
          <a:blip r:embed="rId2"/>
          <a:stretch>
            <a:fillRect/>
          </a:stretch>
        </p:blipFill>
        <p:spPr>
          <a:xfrm>
            <a:off x="1019175" y="2576626"/>
            <a:ext cx="6121400" cy="1524000"/>
          </a:xfrm>
          <a:prstGeom prst="rect">
            <a:avLst/>
          </a:prstGeom>
        </p:spPr>
      </p:pic>
      <p:pic>
        <p:nvPicPr>
          <p:cNvPr id="5" name="Picture 4">
            <a:extLst>
              <a:ext uri="{FF2B5EF4-FFF2-40B4-BE49-F238E27FC236}">
                <a16:creationId xmlns:a16="http://schemas.microsoft.com/office/drawing/2014/main" id="{BF82E32D-1783-D54E-811C-3428427FC52A}"/>
              </a:ext>
            </a:extLst>
          </p:cNvPr>
          <p:cNvPicPr>
            <a:picLocks noChangeAspect="1"/>
          </p:cNvPicPr>
          <p:nvPr/>
        </p:nvPicPr>
        <p:blipFill>
          <a:blip r:embed="rId3"/>
          <a:stretch>
            <a:fillRect/>
          </a:stretch>
        </p:blipFill>
        <p:spPr>
          <a:xfrm>
            <a:off x="1019175" y="1700213"/>
            <a:ext cx="5410200" cy="596900"/>
          </a:xfrm>
          <a:prstGeom prst="rect">
            <a:avLst/>
          </a:prstGeom>
        </p:spPr>
      </p:pic>
    </p:spTree>
    <p:extLst>
      <p:ext uri="{BB962C8B-B14F-4D97-AF65-F5344CB8AC3E}">
        <p14:creationId xmlns:p14="http://schemas.microsoft.com/office/powerpoint/2010/main" val="131596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D114-AC48-A044-B1F4-22F944991023}"/>
              </a:ext>
            </a:extLst>
          </p:cNvPr>
          <p:cNvSpPr>
            <a:spLocks noGrp="1"/>
          </p:cNvSpPr>
          <p:nvPr>
            <p:ph type="title"/>
          </p:nvPr>
        </p:nvSpPr>
        <p:spPr/>
        <p:txBody>
          <a:bodyPr/>
          <a:lstStyle/>
          <a:p>
            <a:r>
              <a:rPr lang="en-US" b="1" dirty="0"/>
              <a:t>Project Reactor</a:t>
            </a:r>
            <a:r>
              <a:rPr lang="en-US" altLang="ko-KR" b="1" dirty="0"/>
              <a:t>,</a:t>
            </a:r>
            <a:r>
              <a:rPr lang="ko-KR" altLang="en-US" b="1" dirty="0"/>
              <a:t> </a:t>
            </a:r>
            <a:r>
              <a:rPr lang="ko-KR" altLang="en-US" b="1" dirty="0" err="1"/>
              <a:t>리엑티브</a:t>
            </a:r>
            <a:r>
              <a:rPr lang="ko-KR" altLang="en-US" b="1" dirty="0"/>
              <a:t> 앱의 기초</a:t>
            </a:r>
            <a:endParaRPr lang="en-US" b="1" dirty="0"/>
          </a:p>
        </p:txBody>
      </p:sp>
      <p:sp>
        <p:nvSpPr>
          <p:cNvPr id="4" name="Text Placeholder 3">
            <a:extLst>
              <a:ext uri="{FF2B5EF4-FFF2-40B4-BE49-F238E27FC236}">
                <a16:creationId xmlns:a16="http://schemas.microsoft.com/office/drawing/2014/main" id="{5B2AC0B6-B1AE-274F-9D13-5C130FB679F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33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8FEAE-4E4F-C946-9D5C-2F8D1C975447}"/>
              </a:ext>
            </a:extLst>
          </p:cNvPr>
          <p:cNvSpPr>
            <a:spLocks noGrp="1"/>
          </p:cNvSpPr>
          <p:nvPr>
            <p:ph type="title"/>
          </p:nvPr>
        </p:nvSpPr>
        <p:spPr/>
        <p:txBody>
          <a:bodyPr/>
          <a:lstStyle/>
          <a:p>
            <a:r>
              <a:rPr lang="en-US" b="1" dirty="0" err="1"/>
              <a:t>RxJava</a:t>
            </a:r>
            <a:r>
              <a:rPr lang="en-US" altLang="ko-KR" b="1" dirty="0"/>
              <a:t>,</a:t>
            </a:r>
            <a:r>
              <a:rPr lang="ko-KR" altLang="en-US" b="1" dirty="0"/>
              <a:t> </a:t>
            </a:r>
            <a:r>
              <a:rPr lang="en-US" b="1" dirty="0"/>
              <a:t>Project Reactor</a:t>
            </a:r>
            <a:endParaRPr lang="en-US" dirty="0"/>
          </a:p>
        </p:txBody>
      </p:sp>
      <p:sp>
        <p:nvSpPr>
          <p:cNvPr id="5" name="Content Placeholder 4">
            <a:extLst>
              <a:ext uri="{FF2B5EF4-FFF2-40B4-BE49-F238E27FC236}">
                <a16:creationId xmlns:a16="http://schemas.microsoft.com/office/drawing/2014/main" id="{9433A29A-9F0D-9D47-98EB-FDA7E30B9294}"/>
              </a:ext>
            </a:extLst>
          </p:cNvPr>
          <p:cNvSpPr>
            <a:spLocks noGrp="1"/>
          </p:cNvSpPr>
          <p:nvPr>
            <p:ph idx="1"/>
          </p:nvPr>
        </p:nvSpPr>
        <p:spPr/>
        <p:txBody>
          <a:bodyPr/>
          <a:lstStyle/>
          <a:p>
            <a:r>
              <a:rPr lang="en-US" dirty="0" err="1"/>
              <a:t>RxJava</a:t>
            </a:r>
            <a:r>
              <a:rPr lang="en-US" dirty="0"/>
              <a:t> 2 : JDK 6 (</a:t>
            </a:r>
            <a:r>
              <a:rPr lang="ko-KR" altLang="en-US" dirty="0"/>
              <a:t>안드로이드 지원 포함</a:t>
            </a:r>
            <a:r>
              <a:rPr lang="en-US" altLang="ko-KR" dirty="0"/>
              <a:t>)</a:t>
            </a:r>
          </a:p>
          <a:p>
            <a:r>
              <a:rPr lang="en-US" dirty="0"/>
              <a:t>Reactor 3 : JDK 8</a:t>
            </a:r>
            <a:r>
              <a:rPr lang="ko-KR" altLang="en-US" dirty="0"/>
              <a:t> </a:t>
            </a:r>
            <a:r>
              <a:rPr lang="en-US" altLang="ko-KR" dirty="0"/>
              <a:t>(Spring Framework 5 </a:t>
            </a:r>
            <a:r>
              <a:rPr lang="ko-KR" altLang="en-US" dirty="0"/>
              <a:t>의 </a:t>
            </a:r>
            <a:r>
              <a:rPr lang="ko-KR" altLang="en-US" dirty="0" err="1"/>
              <a:t>리엑티브적인</a:t>
            </a:r>
            <a:r>
              <a:rPr lang="ko-KR" altLang="en-US" dirty="0"/>
              <a:t> 변형 담당</a:t>
            </a:r>
            <a:r>
              <a:rPr lang="en-US" altLang="ko-KR" dirty="0"/>
              <a:t>)</a:t>
            </a:r>
            <a:endParaRPr lang="en-US" dirty="0"/>
          </a:p>
          <a:p>
            <a:endParaRPr lang="en-US" dirty="0"/>
          </a:p>
        </p:txBody>
      </p:sp>
    </p:spTree>
    <p:extLst>
      <p:ext uri="{BB962C8B-B14F-4D97-AF65-F5344CB8AC3E}">
        <p14:creationId xmlns:p14="http://schemas.microsoft.com/office/powerpoint/2010/main" val="291484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3B4-79A7-434E-B177-6ADAA67FD7C7}"/>
              </a:ext>
            </a:extLst>
          </p:cNvPr>
          <p:cNvSpPr>
            <a:spLocks noGrp="1"/>
          </p:cNvSpPr>
          <p:nvPr>
            <p:ph type="title"/>
          </p:nvPr>
        </p:nvSpPr>
        <p:spPr/>
        <p:txBody>
          <a:bodyPr/>
          <a:lstStyle/>
          <a:p>
            <a:r>
              <a:rPr lang="en-US" b="1" dirty="0"/>
              <a:t>Reactor </a:t>
            </a:r>
            <a:r>
              <a:rPr lang="ko-KR" altLang="en-US" b="1" dirty="0"/>
              <a:t>의 기본 목표</a:t>
            </a:r>
            <a:endParaRPr lang="en-US" b="1" dirty="0"/>
          </a:p>
        </p:txBody>
      </p:sp>
      <p:sp>
        <p:nvSpPr>
          <p:cNvPr id="3" name="Content Placeholder 2">
            <a:extLst>
              <a:ext uri="{FF2B5EF4-FFF2-40B4-BE49-F238E27FC236}">
                <a16:creationId xmlns:a16="http://schemas.microsoft.com/office/drawing/2014/main" id="{806E5B52-B971-D942-A0E1-916DBB0ADC87}"/>
              </a:ext>
            </a:extLst>
          </p:cNvPr>
          <p:cNvSpPr>
            <a:spLocks noGrp="1"/>
          </p:cNvSpPr>
          <p:nvPr>
            <p:ph idx="1"/>
          </p:nvPr>
        </p:nvSpPr>
        <p:spPr/>
        <p:txBody>
          <a:bodyPr/>
          <a:lstStyle/>
          <a:p>
            <a:r>
              <a:rPr lang="ko-KR" altLang="en-US" dirty="0"/>
              <a:t>코드 </a:t>
            </a:r>
            <a:r>
              <a:rPr lang="ko-KR" altLang="en-US" dirty="0" err="1"/>
              <a:t>가독성을</a:t>
            </a:r>
            <a:r>
              <a:rPr lang="ko-KR" altLang="en-US" dirty="0"/>
              <a:t> 높임</a:t>
            </a:r>
            <a:r>
              <a:rPr lang="en-US" altLang="ko-KR" dirty="0"/>
              <a:t>,</a:t>
            </a:r>
            <a:r>
              <a:rPr lang="ko-KR" altLang="en-US" dirty="0"/>
              <a:t> </a:t>
            </a:r>
            <a:r>
              <a:rPr lang="ko-KR" altLang="en-US" dirty="0" err="1"/>
              <a:t>조합성을</a:t>
            </a:r>
            <a:r>
              <a:rPr lang="ko-KR" altLang="en-US" dirty="0"/>
              <a:t> 추가함</a:t>
            </a:r>
            <a:endParaRPr lang="en-US" altLang="ko-KR" dirty="0"/>
          </a:p>
          <a:p>
            <a:pPr lvl="1"/>
            <a:r>
              <a:rPr lang="ko-KR" altLang="en-US" dirty="0"/>
              <a:t>연산자의 연결</a:t>
            </a:r>
            <a:r>
              <a:rPr lang="en-US" altLang="ko-KR" dirty="0"/>
              <a:t>:</a:t>
            </a:r>
            <a:r>
              <a:rPr lang="ko-KR" altLang="en-US" dirty="0"/>
              <a:t> 재사용 가능한 실행 그래프를 작성할 수 있음</a:t>
            </a:r>
            <a:endParaRPr lang="en-US" altLang="ko-KR" dirty="0"/>
          </a:p>
          <a:p>
            <a:pPr lvl="1"/>
            <a:r>
              <a:rPr lang="ko-KR" altLang="en-US" dirty="0"/>
              <a:t>구독을 했을 때만 데이터 </a:t>
            </a:r>
            <a:r>
              <a:rPr lang="ko-KR" altLang="en-US" dirty="0" err="1"/>
              <a:t>플로우가</a:t>
            </a:r>
            <a:r>
              <a:rPr lang="ko-KR" altLang="en-US" dirty="0"/>
              <a:t> 기동</a:t>
            </a:r>
            <a:endParaRPr lang="en-US" altLang="ko-KR" dirty="0"/>
          </a:p>
          <a:p>
            <a:r>
              <a:rPr lang="ko-KR" altLang="en-US" dirty="0"/>
              <a:t>비동기 요청의 결과를 효율적으로 처리하도록 설계</a:t>
            </a:r>
            <a:endParaRPr lang="en-US" altLang="ko-KR" dirty="0"/>
          </a:p>
          <a:p>
            <a:r>
              <a:rPr lang="ko-KR" altLang="en-US" dirty="0" err="1"/>
              <a:t>오류처리</a:t>
            </a:r>
            <a:r>
              <a:rPr lang="ko-KR" altLang="en-US" dirty="0"/>
              <a:t> 연산자</a:t>
            </a:r>
            <a:r>
              <a:rPr lang="en-US" altLang="ko-KR" dirty="0"/>
              <a:t>:</a:t>
            </a:r>
            <a:r>
              <a:rPr lang="ko-KR" altLang="en-US" dirty="0"/>
              <a:t> 매우 유연하고 복원력 있는 코드를 작성</a:t>
            </a:r>
            <a:endParaRPr lang="en-US" altLang="ko-KR" dirty="0"/>
          </a:p>
          <a:p>
            <a:r>
              <a:rPr lang="ko-KR" altLang="en-US" dirty="0"/>
              <a:t>배압 기능이 핵심 속성으로 구현</a:t>
            </a:r>
            <a:endParaRPr lang="en-US" altLang="ko-KR" dirty="0"/>
          </a:p>
          <a:p>
            <a:pPr lvl="1"/>
            <a:r>
              <a:rPr lang="ko-KR" altLang="en-US" dirty="0"/>
              <a:t>푸시 전용</a:t>
            </a:r>
            <a:r>
              <a:rPr lang="en-US" altLang="ko-KR" dirty="0"/>
              <a:t>: </a:t>
            </a:r>
            <a:r>
              <a:rPr lang="ko-KR" altLang="en-US" dirty="0"/>
              <a:t>구독자가 효과적으로 무한한 숫자를 요청하는 경우</a:t>
            </a:r>
            <a:endParaRPr lang="en-US" altLang="ko-KR" dirty="0"/>
          </a:p>
          <a:p>
            <a:pPr lvl="1"/>
            <a:r>
              <a:rPr lang="ko-KR" altLang="en-US" dirty="0"/>
              <a:t>풀 전용</a:t>
            </a:r>
            <a:r>
              <a:rPr lang="en-US" altLang="ko-KR" dirty="0"/>
              <a:t>:</a:t>
            </a:r>
            <a:r>
              <a:rPr lang="ko-KR" altLang="en-US" dirty="0"/>
              <a:t> 구독자가 이전 요소를 받은 후에만 다음 요소를 요청하는 경우</a:t>
            </a:r>
            <a:endParaRPr lang="en-US" altLang="ko-KR" dirty="0"/>
          </a:p>
          <a:p>
            <a:pPr lvl="1"/>
            <a:r>
              <a:rPr lang="ko-KR" altLang="en-US" dirty="0"/>
              <a:t>풀</a:t>
            </a:r>
            <a:r>
              <a:rPr lang="en-US" altLang="ko-KR" dirty="0"/>
              <a:t>-</a:t>
            </a:r>
            <a:r>
              <a:rPr lang="ko-KR" altLang="en-US" dirty="0"/>
              <a:t>푸시</a:t>
            </a:r>
            <a:r>
              <a:rPr lang="en-US" altLang="ko-KR" dirty="0"/>
              <a:t>(</a:t>
            </a:r>
            <a:r>
              <a:rPr lang="ko-KR" altLang="en-US" dirty="0"/>
              <a:t>혼합형</a:t>
            </a:r>
            <a:r>
              <a:rPr lang="en-US" altLang="ko-KR" dirty="0"/>
              <a:t>):</a:t>
            </a:r>
            <a:r>
              <a:rPr lang="ko-KR" altLang="en-US" dirty="0"/>
              <a:t> 구독자가 수요를 실시간 제어할 수 있고 게시자가 데이터 소비 속도에 적응할 수 있는 경우</a:t>
            </a:r>
            <a:endParaRPr lang="en-US" altLang="ko-KR" dirty="0"/>
          </a:p>
          <a:p>
            <a:pPr lvl="1"/>
            <a:endParaRPr lang="en-US" altLang="ko-KR" dirty="0"/>
          </a:p>
        </p:txBody>
      </p:sp>
    </p:spTree>
    <p:extLst>
      <p:ext uri="{BB962C8B-B14F-4D97-AF65-F5344CB8AC3E}">
        <p14:creationId xmlns:p14="http://schemas.microsoft.com/office/powerpoint/2010/main" val="70942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084D-74E8-5544-9A05-C043388FDAAE}"/>
              </a:ext>
            </a:extLst>
          </p:cNvPr>
          <p:cNvSpPr>
            <a:spLocks noGrp="1"/>
          </p:cNvSpPr>
          <p:nvPr>
            <p:ph type="title"/>
          </p:nvPr>
        </p:nvSpPr>
        <p:spPr/>
        <p:txBody>
          <a:bodyPr/>
          <a:lstStyle/>
          <a:p>
            <a:r>
              <a:rPr lang="en-US" altLang="ko-KR" b="1" dirty="0"/>
              <a:t>Reactive Steam’s data</a:t>
            </a:r>
            <a:r>
              <a:rPr lang="ko-KR" altLang="en-US" b="1" dirty="0"/>
              <a:t> </a:t>
            </a:r>
            <a:r>
              <a:rPr lang="en-US" altLang="ko-KR" b="1" dirty="0"/>
              <a:t>flow</a:t>
            </a:r>
            <a:endParaRPr lang="en-US" b="1" dirty="0"/>
          </a:p>
        </p:txBody>
      </p:sp>
      <p:pic>
        <p:nvPicPr>
          <p:cNvPr id="4" name="Content Placeholder 3">
            <a:extLst>
              <a:ext uri="{FF2B5EF4-FFF2-40B4-BE49-F238E27FC236}">
                <a16:creationId xmlns:a16="http://schemas.microsoft.com/office/drawing/2014/main" id="{A8244767-15A9-C24F-B7F1-36DBFD06A1DB}"/>
              </a:ext>
            </a:extLst>
          </p:cNvPr>
          <p:cNvPicPr>
            <a:picLocks noGrp="1" noChangeAspect="1"/>
          </p:cNvPicPr>
          <p:nvPr>
            <p:ph idx="1"/>
          </p:nvPr>
        </p:nvPicPr>
        <p:blipFill>
          <a:blip r:embed="rId2"/>
          <a:stretch>
            <a:fillRect/>
          </a:stretch>
        </p:blipFill>
        <p:spPr>
          <a:xfrm>
            <a:off x="3174618" y="2160588"/>
            <a:ext cx="3602802" cy="3881437"/>
          </a:xfrm>
          <a:prstGeom prst="rect">
            <a:avLst/>
          </a:prstGeom>
        </p:spPr>
      </p:pic>
    </p:spTree>
    <p:extLst>
      <p:ext uri="{BB962C8B-B14F-4D97-AF65-F5344CB8AC3E}">
        <p14:creationId xmlns:p14="http://schemas.microsoft.com/office/powerpoint/2010/main" val="4232575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Flux</a:t>
            </a:r>
          </a:p>
        </p:txBody>
      </p:sp>
      <p:sp>
        <p:nvSpPr>
          <p:cNvPr id="3" name="Content Placeholder 2">
            <a:extLst>
              <a:ext uri="{FF2B5EF4-FFF2-40B4-BE49-F238E27FC236}">
                <a16:creationId xmlns:a16="http://schemas.microsoft.com/office/drawing/2014/main" id="{D2CA8603-CFFF-5B46-8E56-4A7E86C1952E}"/>
              </a:ext>
            </a:extLst>
          </p:cNvPr>
          <p:cNvSpPr>
            <a:spLocks noGrp="1"/>
          </p:cNvSpPr>
          <p:nvPr>
            <p:ph idx="1"/>
          </p:nvPr>
        </p:nvSpPr>
        <p:spPr/>
        <p:txBody>
          <a:bodyPr/>
          <a:lstStyle/>
          <a:p>
            <a:r>
              <a:rPr lang="en-US" dirty="0"/>
              <a:t>Publisher&lt;T&gt; </a:t>
            </a:r>
            <a:r>
              <a:rPr lang="ko-KR" altLang="en-US" dirty="0"/>
              <a:t>의 구현체</a:t>
            </a:r>
            <a:endParaRPr lang="en-US" altLang="ko-KR" dirty="0"/>
          </a:p>
          <a:p>
            <a:r>
              <a:rPr lang="en-US" dirty="0" err="1"/>
              <a:t>onNext</a:t>
            </a:r>
            <a:r>
              <a:rPr lang="en-US" dirty="0"/>
              <a:t> x 0..N [</a:t>
            </a:r>
            <a:r>
              <a:rPr lang="en-US" dirty="0" err="1"/>
              <a:t>onError</a:t>
            </a:r>
            <a:r>
              <a:rPr lang="en-US" dirty="0"/>
              <a:t> | </a:t>
            </a:r>
            <a:r>
              <a:rPr lang="en-US" dirty="0" err="1"/>
              <a:t>onComplete</a:t>
            </a:r>
            <a:r>
              <a:rPr lang="en-US" dirty="0"/>
              <a:t>]</a:t>
            </a:r>
          </a:p>
          <a:p>
            <a:r>
              <a:rPr lang="ko-KR" altLang="en-US" dirty="0"/>
              <a:t>구독 취소</a:t>
            </a:r>
            <a:r>
              <a:rPr lang="en-US" altLang="ko-KR" dirty="0"/>
              <a:t>,</a:t>
            </a:r>
            <a:r>
              <a:rPr lang="ko-KR" altLang="en-US" dirty="0"/>
              <a:t> 무한 스트림을 유한 스트림으로 변환 가능</a:t>
            </a:r>
            <a:endParaRPr lang="en-US" dirty="0"/>
          </a:p>
          <a:p>
            <a:endParaRPr lang="en-US" altLang="ko-KR" dirty="0"/>
          </a:p>
          <a:p>
            <a:endParaRPr lang="en-US" dirty="0"/>
          </a:p>
        </p:txBody>
      </p:sp>
      <p:pic>
        <p:nvPicPr>
          <p:cNvPr id="4" name="Picture 3">
            <a:extLst>
              <a:ext uri="{FF2B5EF4-FFF2-40B4-BE49-F238E27FC236}">
                <a16:creationId xmlns:a16="http://schemas.microsoft.com/office/drawing/2014/main" id="{E526BB6B-69C2-6646-BB6B-AC3C27C7462B}"/>
              </a:ext>
            </a:extLst>
          </p:cNvPr>
          <p:cNvPicPr>
            <a:picLocks noChangeAspect="1"/>
          </p:cNvPicPr>
          <p:nvPr/>
        </p:nvPicPr>
        <p:blipFill>
          <a:blip r:embed="rId2"/>
          <a:stretch>
            <a:fillRect/>
          </a:stretch>
        </p:blipFill>
        <p:spPr>
          <a:xfrm>
            <a:off x="1698172" y="3571612"/>
            <a:ext cx="6158582" cy="2469750"/>
          </a:xfrm>
          <a:prstGeom prst="rect">
            <a:avLst/>
          </a:prstGeom>
        </p:spPr>
      </p:pic>
    </p:spTree>
    <p:extLst>
      <p:ext uri="{BB962C8B-B14F-4D97-AF65-F5344CB8AC3E}">
        <p14:creationId xmlns:p14="http://schemas.microsoft.com/office/powerpoint/2010/main" val="202875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Flux</a:t>
            </a:r>
          </a:p>
        </p:txBody>
      </p:sp>
      <p:pic>
        <p:nvPicPr>
          <p:cNvPr id="13" name="Content Placeholder 12">
            <a:extLst>
              <a:ext uri="{FF2B5EF4-FFF2-40B4-BE49-F238E27FC236}">
                <a16:creationId xmlns:a16="http://schemas.microsoft.com/office/drawing/2014/main" id="{5800751D-B2CD-9E4D-8889-EF6387664435}"/>
              </a:ext>
            </a:extLst>
          </p:cNvPr>
          <p:cNvPicPr>
            <a:picLocks noGrp="1" noChangeAspect="1"/>
          </p:cNvPicPr>
          <p:nvPr>
            <p:ph idx="1"/>
          </p:nvPr>
        </p:nvPicPr>
        <p:blipFill>
          <a:blip r:embed="rId2"/>
          <a:stretch>
            <a:fillRect/>
          </a:stretch>
        </p:blipFill>
        <p:spPr>
          <a:xfrm>
            <a:off x="1019175" y="1700213"/>
            <a:ext cx="2933700" cy="1219200"/>
          </a:xfrm>
          <a:prstGeom prst="rect">
            <a:avLst/>
          </a:prstGeom>
        </p:spPr>
      </p:pic>
    </p:spTree>
    <p:extLst>
      <p:ext uri="{BB962C8B-B14F-4D97-AF65-F5344CB8AC3E}">
        <p14:creationId xmlns:p14="http://schemas.microsoft.com/office/powerpoint/2010/main" val="252383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Mono</a:t>
            </a:r>
          </a:p>
        </p:txBody>
      </p:sp>
      <p:sp>
        <p:nvSpPr>
          <p:cNvPr id="4" name="Content Placeholder 3">
            <a:extLst>
              <a:ext uri="{FF2B5EF4-FFF2-40B4-BE49-F238E27FC236}">
                <a16:creationId xmlns:a16="http://schemas.microsoft.com/office/drawing/2014/main" id="{1C3E18E9-DD7D-3F4D-9AF4-BC1331B14661}"/>
              </a:ext>
            </a:extLst>
          </p:cNvPr>
          <p:cNvSpPr>
            <a:spLocks noGrp="1"/>
          </p:cNvSpPr>
          <p:nvPr>
            <p:ph idx="1"/>
          </p:nvPr>
        </p:nvSpPr>
        <p:spPr>
          <a:xfrm>
            <a:off x="677334" y="2160589"/>
            <a:ext cx="8596668" cy="3880773"/>
          </a:xfrm>
        </p:spPr>
        <p:txBody>
          <a:bodyPr/>
          <a:lstStyle/>
          <a:p>
            <a:r>
              <a:rPr lang="en-US" dirty="0" err="1"/>
              <a:t>onNext</a:t>
            </a:r>
            <a:r>
              <a:rPr lang="en-US" dirty="0"/>
              <a:t> x 0..1 [</a:t>
            </a:r>
            <a:r>
              <a:rPr lang="en-US" dirty="0" err="1"/>
              <a:t>onError</a:t>
            </a:r>
            <a:r>
              <a:rPr lang="en-US" dirty="0"/>
              <a:t> | </a:t>
            </a:r>
            <a:r>
              <a:rPr lang="en-US" dirty="0" err="1"/>
              <a:t>onComplete</a:t>
            </a:r>
            <a:r>
              <a:rPr lang="en-US" dirty="0"/>
              <a:t>]</a:t>
            </a:r>
          </a:p>
          <a:p>
            <a:r>
              <a:rPr lang="ko-KR" altLang="en-US" dirty="0"/>
              <a:t>버퍼 중복</a:t>
            </a:r>
            <a:r>
              <a:rPr lang="en-US" altLang="ko-KR" dirty="0"/>
              <a:t>/</a:t>
            </a:r>
            <a:r>
              <a:rPr lang="ko-KR" altLang="en-US" dirty="0"/>
              <a:t> 동기화 작업 생략하여 성능이 높음</a:t>
            </a:r>
            <a:endParaRPr lang="en-US" altLang="ko-KR" dirty="0"/>
          </a:p>
          <a:p>
            <a:r>
              <a:rPr lang="en-US" dirty="0" err="1"/>
              <a:t>Mono.from</a:t>
            </a:r>
            <a:r>
              <a:rPr lang="en-US" dirty="0"/>
              <a:t>(</a:t>
            </a:r>
            <a:r>
              <a:rPr lang="en-US" dirty="0" err="1"/>
              <a:t>Flux.from</a:t>
            </a:r>
            <a:r>
              <a:rPr lang="en-US" dirty="0"/>
              <a:t>(mono))</a:t>
            </a:r>
          </a:p>
        </p:txBody>
      </p:sp>
      <p:pic>
        <p:nvPicPr>
          <p:cNvPr id="6" name="Picture 5">
            <a:extLst>
              <a:ext uri="{FF2B5EF4-FFF2-40B4-BE49-F238E27FC236}">
                <a16:creationId xmlns:a16="http://schemas.microsoft.com/office/drawing/2014/main" id="{DF1433F0-854F-DE41-B7B9-FAB0579CAA86}"/>
              </a:ext>
            </a:extLst>
          </p:cNvPr>
          <p:cNvPicPr>
            <a:picLocks noChangeAspect="1"/>
          </p:cNvPicPr>
          <p:nvPr/>
        </p:nvPicPr>
        <p:blipFill>
          <a:blip r:embed="rId2"/>
          <a:stretch>
            <a:fillRect/>
          </a:stretch>
        </p:blipFill>
        <p:spPr>
          <a:xfrm>
            <a:off x="1393372" y="3432572"/>
            <a:ext cx="6658559" cy="2608790"/>
          </a:xfrm>
          <a:prstGeom prst="rect">
            <a:avLst/>
          </a:prstGeom>
        </p:spPr>
      </p:pic>
    </p:spTree>
    <p:extLst>
      <p:ext uri="{BB962C8B-B14F-4D97-AF65-F5344CB8AC3E}">
        <p14:creationId xmlns:p14="http://schemas.microsoft.com/office/powerpoint/2010/main" val="978282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103B125D-3F88-F54C-842C-E8C9104D6327}"/>
              </a:ext>
            </a:extLst>
          </p:cNvPr>
          <p:cNvPicPr>
            <a:picLocks noGrp="1" noChangeAspect="1"/>
          </p:cNvPicPr>
          <p:nvPr>
            <p:ph idx="1"/>
          </p:nvPr>
        </p:nvPicPr>
        <p:blipFill>
          <a:blip r:embed="rId2"/>
          <a:stretch>
            <a:fillRect/>
          </a:stretch>
        </p:blipFill>
        <p:spPr>
          <a:xfrm>
            <a:off x="1019175" y="234269"/>
            <a:ext cx="7431314" cy="6449015"/>
          </a:xfrm>
          <a:prstGeom prst="rect">
            <a:avLst/>
          </a:prstGeom>
        </p:spPr>
      </p:pic>
    </p:spTree>
    <p:extLst>
      <p:ext uri="{BB962C8B-B14F-4D97-AF65-F5344CB8AC3E}">
        <p14:creationId xmlns:p14="http://schemas.microsoft.com/office/powerpoint/2010/main" val="1973819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9" name="Content Placeholder 8">
            <a:extLst>
              <a:ext uri="{FF2B5EF4-FFF2-40B4-BE49-F238E27FC236}">
                <a16:creationId xmlns:a16="http://schemas.microsoft.com/office/drawing/2014/main" id="{FE760DB4-294E-7349-A0A6-7B4AFE637CD5}"/>
              </a:ext>
            </a:extLst>
          </p:cNvPr>
          <p:cNvPicPr>
            <a:picLocks noGrp="1" noChangeAspect="1"/>
          </p:cNvPicPr>
          <p:nvPr>
            <p:ph idx="1"/>
          </p:nvPr>
        </p:nvPicPr>
        <p:blipFill>
          <a:blip r:embed="rId3"/>
          <a:stretch>
            <a:fillRect/>
          </a:stretch>
        </p:blipFill>
        <p:spPr>
          <a:xfrm>
            <a:off x="1019175" y="1700213"/>
            <a:ext cx="6567402" cy="4789487"/>
          </a:xfrm>
          <a:prstGeom prst="rect">
            <a:avLst/>
          </a:prstGeom>
        </p:spPr>
      </p:pic>
    </p:spTree>
    <p:extLst>
      <p:ext uri="{BB962C8B-B14F-4D97-AF65-F5344CB8AC3E}">
        <p14:creationId xmlns:p14="http://schemas.microsoft.com/office/powerpoint/2010/main" val="104988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a:xfrm>
            <a:off x="677334" y="609600"/>
            <a:ext cx="8596668" cy="1320800"/>
          </a:xfrm>
        </p:spPr>
        <p:txBody>
          <a:bodyPr/>
          <a:lstStyle/>
          <a:p>
            <a:r>
              <a:rPr lang="ko-KR" altLang="en-US" b="1" dirty="0"/>
              <a:t>풀 방식과 푸시 방식</a:t>
            </a:r>
            <a:endParaRPr lang="en-US" b="1" dirty="0"/>
          </a:p>
        </p:txBody>
      </p:sp>
      <p:pic>
        <p:nvPicPr>
          <p:cNvPr id="6" name="Content Placeholder 5">
            <a:extLst>
              <a:ext uri="{FF2B5EF4-FFF2-40B4-BE49-F238E27FC236}">
                <a16:creationId xmlns:a16="http://schemas.microsoft.com/office/drawing/2014/main" id="{8144CDAB-EACD-804F-B373-DA0629A66C3C}"/>
              </a:ext>
            </a:extLst>
          </p:cNvPr>
          <p:cNvPicPr>
            <a:picLocks noGrp="1" noChangeAspect="1"/>
          </p:cNvPicPr>
          <p:nvPr>
            <p:ph idx="1"/>
          </p:nvPr>
        </p:nvPicPr>
        <p:blipFill>
          <a:blip r:embed="rId2"/>
          <a:stretch>
            <a:fillRect/>
          </a:stretch>
        </p:blipFill>
        <p:spPr>
          <a:xfrm>
            <a:off x="1019174" y="1700213"/>
            <a:ext cx="6005739" cy="4812110"/>
          </a:xfrm>
          <a:prstGeom prst="rect">
            <a:avLst/>
          </a:prstGeom>
        </p:spPr>
      </p:pic>
    </p:spTree>
    <p:extLst>
      <p:ext uri="{BB962C8B-B14F-4D97-AF65-F5344CB8AC3E}">
        <p14:creationId xmlns:p14="http://schemas.microsoft.com/office/powerpoint/2010/main" val="825062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5" name="Content Placeholder 4">
            <a:extLst>
              <a:ext uri="{FF2B5EF4-FFF2-40B4-BE49-F238E27FC236}">
                <a16:creationId xmlns:a16="http://schemas.microsoft.com/office/drawing/2014/main" id="{A55D5F35-8C42-4B46-B284-78C19EE02A36}"/>
              </a:ext>
            </a:extLst>
          </p:cNvPr>
          <p:cNvPicPr>
            <a:picLocks noGrp="1" noChangeAspect="1"/>
          </p:cNvPicPr>
          <p:nvPr>
            <p:ph idx="1"/>
          </p:nvPr>
        </p:nvPicPr>
        <p:blipFill>
          <a:blip r:embed="rId3"/>
          <a:stretch>
            <a:fillRect/>
          </a:stretch>
        </p:blipFill>
        <p:spPr>
          <a:xfrm>
            <a:off x="1019175" y="1700213"/>
            <a:ext cx="5829300" cy="1511300"/>
          </a:xfrm>
          <a:prstGeom prst="rect">
            <a:avLst/>
          </a:prstGeom>
        </p:spPr>
      </p:pic>
      <p:pic>
        <p:nvPicPr>
          <p:cNvPr id="6" name="Picture 5">
            <a:extLst>
              <a:ext uri="{FF2B5EF4-FFF2-40B4-BE49-F238E27FC236}">
                <a16:creationId xmlns:a16="http://schemas.microsoft.com/office/drawing/2014/main" id="{470AD027-1556-F347-A753-1C6694240EC4}"/>
              </a:ext>
            </a:extLst>
          </p:cNvPr>
          <p:cNvPicPr>
            <a:picLocks noChangeAspect="1"/>
          </p:cNvPicPr>
          <p:nvPr/>
        </p:nvPicPr>
        <p:blipFill>
          <a:blip r:embed="rId4"/>
          <a:stretch>
            <a:fillRect/>
          </a:stretch>
        </p:blipFill>
        <p:spPr>
          <a:xfrm>
            <a:off x="1019175" y="3438979"/>
            <a:ext cx="5829300" cy="2668074"/>
          </a:xfrm>
          <a:prstGeom prst="rect">
            <a:avLst/>
          </a:prstGeom>
        </p:spPr>
      </p:pic>
    </p:spTree>
    <p:extLst>
      <p:ext uri="{BB962C8B-B14F-4D97-AF65-F5344CB8AC3E}">
        <p14:creationId xmlns:p14="http://schemas.microsoft.com/office/powerpoint/2010/main" val="18291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8" name="Content Placeholder 7">
            <a:extLst>
              <a:ext uri="{FF2B5EF4-FFF2-40B4-BE49-F238E27FC236}">
                <a16:creationId xmlns:a16="http://schemas.microsoft.com/office/drawing/2014/main" id="{AE81E94E-7BED-FA48-BD98-FB5284A41239}"/>
              </a:ext>
            </a:extLst>
          </p:cNvPr>
          <p:cNvPicPr>
            <a:picLocks noGrp="1" noChangeAspect="1"/>
          </p:cNvPicPr>
          <p:nvPr>
            <p:ph idx="1"/>
          </p:nvPr>
        </p:nvPicPr>
        <p:blipFill>
          <a:blip r:embed="rId3"/>
          <a:stretch>
            <a:fillRect/>
          </a:stretch>
        </p:blipFill>
        <p:spPr>
          <a:xfrm>
            <a:off x="1019175" y="1700213"/>
            <a:ext cx="7632700" cy="1219200"/>
          </a:xfrm>
          <a:prstGeom prst="rect">
            <a:avLst/>
          </a:prstGeom>
        </p:spPr>
      </p:pic>
    </p:spTree>
    <p:extLst>
      <p:ext uri="{BB962C8B-B14F-4D97-AF65-F5344CB8AC3E}">
        <p14:creationId xmlns:p14="http://schemas.microsoft.com/office/powerpoint/2010/main" val="1549160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5" name="Content Placeholder 4">
            <a:extLst>
              <a:ext uri="{FF2B5EF4-FFF2-40B4-BE49-F238E27FC236}">
                <a16:creationId xmlns:a16="http://schemas.microsoft.com/office/drawing/2014/main" id="{93DE49D8-905D-DB4D-A38F-1607BCC15A0B}"/>
              </a:ext>
            </a:extLst>
          </p:cNvPr>
          <p:cNvPicPr>
            <a:picLocks noGrp="1" noChangeAspect="1"/>
          </p:cNvPicPr>
          <p:nvPr>
            <p:ph idx="1"/>
          </p:nvPr>
        </p:nvPicPr>
        <p:blipFill>
          <a:blip r:embed="rId3"/>
          <a:stretch>
            <a:fillRect/>
          </a:stretch>
        </p:blipFill>
        <p:spPr>
          <a:xfrm>
            <a:off x="1019175" y="1700213"/>
            <a:ext cx="4728482" cy="4792273"/>
          </a:xfrm>
          <a:prstGeom prst="rect">
            <a:avLst/>
          </a:prstGeom>
        </p:spPr>
      </p:pic>
    </p:spTree>
    <p:extLst>
      <p:ext uri="{BB962C8B-B14F-4D97-AF65-F5344CB8AC3E}">
        <p14:creationId xmlns:p14="http://schemas.microsoft.com/office/powerpoint/2010/main" val="2620690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6" name="Content Placeholder 5">
            <a:extLst>
              <a:ext uri="{FF2B5EF4-FFF2-40B4-BE49-F238E27FC236}">
                <a16:creationId xmlns:a16="http://schemas.microsoft.com/office/drawing/2014/main" id="{FF2891B3-985C-AB44-8A97-DE4678FE8BD8}"/>
              </a:ext>
            </a:extLst>
          </p:cNvPr>
          <p:cNvPicPr>
            <a:picLocks noGrp="1" noChangeAspect="1"/>
          </p:cNvPicPr>
          <p:nvPr>
            <p:ph idx="1"/>
          </p:nvPr>
        </p:nvPicPr>
        <p:blipFill>
          <a:blip r:embed="rId3"/>
          <a:stretch>
            <a:fillRect/>
          </a:stretch>
        </p:blipFill>
        <p:spPr>
          <a:xfrm>
            <a:off x="1019175" y="1700213"/>
            <a:ext cx="7797800" cy="3492500"/>
          </a:xfrm>
          <a:prstGeom prst="rect">
            <a:avLst/>
          </a:prstGeom>
        </p:spPr>
      </p:pic>
    </p:spTree>
    <p:extLst>
      <p:ext uri="{BB962C8B-B14F-4D97-AF65-F5344CB8AC3E}">
        <p14:creationId xmlns:p14="http://schemas.microsoft.com/office/powerpoint/2010/main" val="1798986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0217-7CB7-2F4B-8B0F-42EF43A181EF}"/>
              </a:ext>
            </a:extLst>
          </p:cNvPr>
          <p:cNvSpPr>
            <a:spLocks noGrp="1"/>
          </p:cNvSpPr>
          <p:nvPr>
            <p:ph type="title"/>
          </p:nvPr>
        </p:nvSpPr>
        <p:spPr/>
        <p:txBody>
          <a:bodyPr/>
          <a:lstStyle/>
          <a:p>
            <a:r>
              <a:rPr lang="en-US" b="1" dirty="0"/>
              <a:t>Operators</a:t>
            </a:r>
          </a:p>
        </p:txBody>
      </p:sp>
      <p:sp>
        <p:nvSpPr>
          <p:cNvPr id="3" name="Content Placeholder 2">
            <a:extLst>
              <a:ext uri="{FF2B5EF4-FFF2-40B4-BE49-F238E27FC236}">
                <a16:creationId xmlns:a16="http://schemas.microsoft.com/office/drawing/2014/main" id="{3D117771-D1CC-974F-85FD-11B9A8B0CD16}"/>
              </a:ext>
            </a:extLst>
          </p:cNvPr>
          <p:cNvSpPr>
            <a:spLocks noGrp="1"/>
          </p:cNvSpPr>
          <p:nvPr>
            <p:ph idx="1"/>
          </p:nvPr>
        </p:nvSpPr>
        <p:spPr/>
        <p:txBody>
          <a:bodyPr/>
          <a:lstStyle/>
          <a:p>
            <a:r>
              <a:rPr lang="ko-KR" altLang="en-US" dirty="0"/>
              <a:t>기존 시퀀스 변환</a:t>
            </a:r>
            <a:endParaRPr lang="en-US" altLang="ko-KR" dirty="0"/>
          </a:p>
          <a:p>
            <a:r>
              <a:rPr lang="ko-KR" altLang="en-US" dirty="0"/>
              <a:t>시퀀스 처리 과정을 살펴보는 메서드</a:t>
            </a:r>
            <a:endParaRPr lang="en-US" altLang="ko-KR" dirty="0"/>
          </a:p>
          <a:p>
            <a:r>
              <a:rPr lang="en-US" altLang="ko-KR" dirty="0"/>
              <a:t>Flux </a:t>
            </a:r>
            <a:r>
              <a:rPr lang="ko-KR" altLang="en-US" dirty="0"/>
              <a:t>시퀀스를 분할 또는 결합</a:t>
            </a:r>
            <a:endParaRPr lang="en-US" altLang="ko-KR" dirty="0"/>
          </a:p>
          <a:p>
            <a:r>
              <a:rPr lang="ko-KR" altLang="en-US" dirty="0"/>
              <a:t>시간을 다루는 작업</a:t>
            </a:r>
            <a:endParaRPr lang="en-US" altLang="ko-KR" dirty="0"/>
          </a:p>
          <a:p>
            <a:r>
              <a:rPr lang="ko-KR" altLang="en-US" dirty="0"/>
              <a:t>데이터를 동기적으로 변환</a:t>
            </a:r>
            <a:endParaRPr lang="en-US" altLang="ko-KR" dirty="0"/>
          </a:p>
          <a:p>
            <a:endParaRPr lang="en-US" altLang="ko-KR" dirty="0"/>
          </a:p>
          <a:p>
            <a:r>
              <a:rPr lang="en-US" altLang="ko-KR" dirty="0">
                <a:hlinkClick r:id="rId2"/>
              </a:rPr>
              <a:t>http://</a:t>
            </a:r>
            <a:r>
              <a:rPr lang="en-US" altLang="ko-KR" dirty="0" err="1">
                <a:hlinkClick r:id="rId2"/>
              </a:rPr>
              <a:t>projectreactor.io</a:t>
            </a:r>
            <a:r>
              <a:rPr lang="en-US" altLang="ko-KR" dirty="0">
                <a:hlinkClick r:id="rId2"/>
              </a:rPr>
              <a:t>/docs/core/release/reference/#which-operator</a:t>
            </a:r>
            <a:endParaRPr lang="en-US" altLang="ko-KR" dirty="0"/>
          </a:p>
          <a:p>
            <a:endParaRPr lang="en-US" dirty="0"/>
          </a:p>
        </p:txBody>
      </p:sp>
    </p:spTree>
    <p:extLst>
      <p:ext uri="{BB962C8B-B14F-4D97-AF65-F5344CB8AC3E}">
        <p14:creationId xmlns:p14="http://schemas.microsoft.com/office/powerpoint/2010/main" val="982939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EA1C9-7DD7-9B45-AD6F-79D7BB9A2B9C}"/>
              </a:ext>
            </a:extLst>
          </p:cNvPr>
          <p:cNvSpPr>
            <a:spLocks noGrp="1"/>
          </p:cNvSpPr>
          <p:nvPr>
            <p:ph type="title"/>
          </p:nvPr>
        </p:nvSpPr>
        <p:spPr/>
        <p:txBody>
          <a:bodyPr/>
          <a:lstStyle/>
          <a:p>
            <a:r>
              <a:rPr kumimoji="1" lang="en-US" altLang="ko-Kore-KR" b="1" dirty="0"/>
              <a:t>MVC vs </a:t>
            </a:r>
            <a:r>
              <a:rPr kumimoji="1" lang="en-US" altLang="ko-Kore-KR" b="1" dirty="0" err="1"/>
              <a:t>WebFlux</a:t>
            </a:r>
            <a:r>
              <a:rPr kumimoji="1" lang="en-US" altLang="ko-Kore-KR" b="1" dirty="0"/>
              <a:t> (Throughput)</a:t>
            </a:r>
            <a:endParaRPr kumimoji="1" lang="ko-Kore-KR" altLang="en-US" b="1" dirty="0"/>
          </a:p>
        </p:txBody>
      </p:sp>
      <p:pic>
        <p:nvPicPr>
          <p:cNvPr id="1030" name="Picture 6">
            <a:extLst>
              <a:ext uri="{FF2B5EF4-FFF2-40B4-BE49-F238E27FC236}">
                <a16:creationId xmlns:a16="http://schemas.microsoft.com/office/drawing/2014/main" id="{BC91A2F0-ED9D-F541-B0C4-8DB753BA45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61148"/>
            <a:ext cx="8596312" cy="368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72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7D37ED-1E8A-BB4E-8248-A83041751A65}"/>
              </a:ext>
            </a:extLst>
          </p:cNvPr>
          <p:cNvSpPr>
            <a:spLocks noGrp="1"/>
          </p:cNvSpPr>
          <p:nvPr>
            <p:ph type="title"/>
          </p:nvPr>
        </p:nvSpPr>
        <p:spPr/>
        <p:txBody>
          <a:bodyPr/>
          <a:lstStyle/>
          <a:p>
            <a:r>
              <a:rPr kumimoji="1" lang="en-US" altLang="ko-Kore-KR" b="1" dirty="0"/>
              <a:t>MVC vs </a:t>
            </a:r>
            <a:r>
              <a:rPr kumimoji="1" lang="en-US" altLang="ko-Kore-KR" b="1" dirty="0" err="1"/>
              <a:t>WebFlux</a:t>
            </a:r>
            <a:r>
              <a:rPr kumimoji="1" lang="en-US" altLang="ko-Kore-KR" b="1" dirty="0"/>
              <a:t> (Throughput)</a:t>
            </a:r>
            <a:endParaRPr kumimoji="1" lang="ko-Kore-KR" altLang="en-US" dirty="0"/>
          </a:p>
        </p:txBody>
      </p:sp>
      <p:pic>
        <p:nvPicPr>
          <p:cNvPr id="2050" name="Picture 2">
            <a:extLst>
              <a:ext uri="{FF2B5EF4-FFF2-40B4-BE49-F238E27FC236}">
                <a16:creationId xmlns:a16="http://schemas.microsoft.com/office/drawing/2014/main" id="{633C69B1-C608-C945-9A7B-FDF83048C0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59240"/>
            <a:ext cx="8596312" cy="368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40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457885-0F0A-C241-81B5-DFA9572739DA}"/>
              </a:ext>
            </a:extLst>
          </p:cNvPr>
          <p:cNvSpPr>
            <a:spLocks noGrp="1"/>
          </p:cNvSpPr>
          <p:nvPr>
            <p:ph type="title"/>
          </p:nvPr>
        </p:nvSpPr>
        <p:spPr/>
        <p:txBody>
          <a:bodyPr/>
          <a:lstStyle/>
          <a:p>
            <a:r>
              <a:rPr kumimoji="1" lang="en" altLang="ko-Kore-KR" b="1" dirty="0"/>
              <a:t>MVC vs </a:t>
            </a:r>
            <a:r>
              <a:rPr kumimoji="1" lang="en" altLang="ko-Kore-KR" b="1" dirty="0" err="1"/>
              <a:t>WebFlux</a:t>
            </a:r>
            <a:r>
              <a:rPr kumimoji="1" lang="en" altLang="ko-Kore-KR" b="1" dirty="0"/>
              <a:t> (Latency)</a:t>
            </a:r>
            <a:endParaRPr kumimoji="1" lang="ko-Kore-KR" altLang="en-US" b="1" dirty="0"/>
          </a:p>
        </p:txBody>
      </p:sp>
      <p:pic>
        <p:nvPicPr>
          <p:cNvPr id="3074" name="Picture 2">
            <a:extLst>
              <a:ext uri="{FF2B5EF4-FFF2-40B4-BE49-F238E27FC236}">
                <a16:creationId xmlns:a16="http://schemas.microsoft.com/office/drawing/2014/main" id="{EF30B44C-2764-6245-812A-151312C707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59240"/>
            <a:ext cx="8596312" cy="368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2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DD45FA-4339-DC44-BF02-9B5CDDB5E648}"/>
              </a:ext>
            </a:extLst>
          </p:cNvPr>
          <p:cNvSpPr>
            <a:spLocks noGrp="1"/>
          </p:cNvSpPr>
          <p:nvPr>
            <p:ph type="title"/>
          </p:nvPr>
        </p:nvSpPr>
        <p:spPr/>
        <p:txBody>
          <a:bodyPr/>
          <a:lstStyle/>
          <a:p>
            <a:r>
              <a:rPr kumimoji="1" lang="en" altLang="ko-Kore-KR" b="1" dirty="0"/>
              <a:t>MVC vs </a:t>
            </a:r>
            <a:r>
              <a:rPr kumimoji="1" lang="en" altLang="ko-Kore-KR" b="1" dirty="0" err="1"/>
              <a:t>WebFlux</a:t>
            </a:r>
            <a:r>
              <a:rPr kumimoji="1" lang="en" altLang="ko-Kore-KR" b="1" dirty="0"/>
              <a:t> (CPU)</a:t>
            </a:r>
            <a:endParaRPr kumimoji="1" lang="ko-Kore-KR" altLang="en-US" b="1" dirty="0"/>
          </a:p>
        </p:txBody>
      </p:sp>
      <p:pic>
        <p:nvPicPr>
          <p:cNvPr id="4098" name="Picture 2">
            <a:extLst>
              <a:ext uri="{FF2B5EF4-FFF2-40B4-BE49-F238E27FC236}">
                <a16:creationId xmlns:a16="http://schemas.microsoft.com/office/drawing/2014/main" id="{DC0B2004-58DE-9043-8E9D-45B5393E17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61148"/>
            <a:ext cx="8596312" cy="368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54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5AE239B-5C38-4B46-AD92-7A81212873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61148"/>
            <a:ext cx="8596312" cy="3680316"/>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4">
            <a:extLst>
              <a:ext uri="{FF2B5EF4-FFF2-40B4-BE49-F238E27FC236}">
                <a16:creationId xmlns:a16="http://schemas.microsoft.com/office/drawing/2014/main" id="{19E8ACC8-269F-6648-964E-18590E549BE4}"/>
              </a:ext>
            </a:extLst>
          </p:cNvPr>
          <p:cNvSpPr>
            <a:spLocks noGrp="1"/>
          </p:cNvSpPr>
          <p:nvPr>
            <p:ph type="title"/>
          </p:nvPr>
        </p:nvSpPr>
        <p:spPr/>
        <p:txBody>
          <a:bodyPr/>
          <a:lstStyle/>
          <a:p>
            <a:r>
              <a:rPr lang="en" altLang="ko-Kore-KR" b="1" dirty="0"/>
              <a:t>MVC vs </a:t>
            </a:r>
            <a:r>
              <a:rPr lang="en" altLang="ko-Kore-KR" b="1" dirty="0" err="1"/>
              <a:t>WebFlux</a:t>
            </a:r>
            <a:r>
              <a:rPr lang="en" altLang="ko-Kore-KR" b="1" dirty="0"/>
              <a:t> (</a:t>
            </a:r>
            <a:r>
              <a:rPr lang="en-US" altLang="ko-Kore-KR" b="1" dirty="0"/>
              <a:t>Memory</a:t>
            </a:r>
            <a:r>
              <a:rPr lang="en" altLang="ko-Kore-KR" b="1" dirty="0"/>
              <a:t>)</a:t>
            </a:r>
            <a:endParaRPr lang="ko-Kore-KR" altLang="en-US" b="1" dirty="0"/>
          </a:p>
        </p:txBody>
      </p:sp>
    </p:spTree>
    <p:extLst>
      <p:ext uri="{BB962C8B-B14F-4D97-AF65-F5344CB8AC3E}">
        <p14:creationId xmlns:p14="http://schemas.microsoft.com/office/powerpoint/2010/main" val="31282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4" name="Content Placeholder 3">
            <a:extLst>
              <a:ext uri="{FF2B5EF4-FFF2-40B4-BE49-F238E27FC236}">
                <a16:creationId xmlns:a16="http://schemas.microsoft.com/office/drawing/2014/main" id="{D7D63ADE-C370-354F-863F-5C4BCCEE58DC}"/>
              </a:ext>
            </a:extLst>
          </p:cNvPr>
          <p:cNvPicPr>
            <a:picLocks noGrp="1" noChangeAspect="1"/>
          </p:cNvPicPr>
          <p:nvPr>
            <p:ph idx="1"/>
          </p:nvPr>
        </p:nvPicPr>
        <p:blipFill>
          <a:blip r:embed="rId2"/>
          <a:stretch>
            <a:fillRect/>
          </a:stretch>
        </p:blipFill>
        <p:spPr>
          <a:xfrm>
            <a:off x="3690993" y="2160588"/>
            <a:ext cx="2570051" cy="3881437"/>
          </a:xfrm>
          <a:prstGeom prst="rect">
            <a:avLst/>
          </a:prstGeom>
        </p:spPr>
      </p:pic>
    </p:spTree>
    <p:extLst>
      <p:ext uri="{BB962C8B-B14F-4D97-AF65-F5344CB8AC3E}">
        <p14:creationId xmlns:p14="http://schemas.microsoft.com/office/powerpoint/2010/main" val="1778061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006D-1EA5-B44A-89B1-01C963FC6F50}"/>
              </a:ext>
            </a:extLst>
          </p:cNvPr>
          <p:cNvSpPr>
            <a:spLocks noGrp="1"/>
          </p:cNvSpPr>
          <p:nvPr>
            <p:ph type="ctrTitle"/>
          </p:nvPr>
        </p:nvSpPr>
        <p:spPr/>
        <p:txBody>
          <a:bodyPr/>
          <a:lstStyle/>
          <a:p>
            <a:pPr algn="ctr"/>
            <a:r>
              <a:rPr lang="ko-KR" altLang="en-US" dirty="0"/>
              <a:t>감사합니다</a:t>
            </a:r>
            <a:r>
              <a:rPr lang="en-US" altLang="ko-KR" dirty="0"/>
              <a:t>!</a:t>
            </a:r>
            <a:endParaRPr lang="en-US" dirty="0"/>
          </a:p>
        </p:txBody>
      </p:sp>
      <p:sp>
        <p:nvSpPr>
          <p:cNvPr id="7" name="Subtitle 6">
            <a:extLst>
              <a:ext uri="{FF2B5EF4-FFF2-40B4-BE49-F238E27FC236}">
                <a16:creationId xmlns:a16="http://schemas.microsoft.com/office/drawing/2014/main" id="{D4DA8CCE-24A1-F242-9FF6-427F3F26811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5253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7" name="Content Placeholder 6">
            <a:extLst>
              <a:ext uri="{FF2B5EF4-FFF2-40B4-BE49-F238E27FC236}">
                <a16:creationId xmlns:a16="http://schemas.microsoft.com/office/drawing/2014/main" id="{5942B9FF-D090-8045-9894-E310DD025053}"/>
              </a:ext>
            </a:extLst>
          </p:cNvPr>
          <p:cNvPicPr>
            <a:picLocks noGrp="1" noChangeAspect="1"/>
          </p:cNvPicPr>
          <p:nvPr>
            <p:ph idx="1"/>
          </p:nvPr>
        </p:nvPicPr>
        <p:blipFill>
          <a:blip r:embed="rId2"/>
          <a:stretch>
            <a:fillRect/>
          </a:stretch>
        </p:blipFill>
        <p:spPr>
          <a:xfrm>
            <a:off x="1019175" y="1700213"/>
            <a:ext cx="6080402" cy="4789487"/>
          </a:xfrm>
          <a:prstGeom prst="rect">
            <a:avLst/>
          </a:prstGeom>
        </p:spPr>
      </p:pic>
    </p:spTree>
    <p:extLst>
      <p:ext uri="{BB962C8B-B14F-4D97-AF65-F5344CB8AC3E}">
        <p14:creationId xmlns:p14="http://schemas.microsoft.com/office/powerpoint/2010/main" val="303913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1026" name="Picture 2" descr="/var/folders/8f/qg8fr7mn3w7bbh0b8djgpcfc0000gn/T/com.microsoft.Powerpoint/WebArchiveCopyPasteTempFiles/2f32aa40-5d9f-41e7-9765-2e16eba492de.png">
            <a:extLst>
              <a:ext uri="{FF2B5EF4-FFF2-40B4-BE49-F238E27FC236}">
                <a16:creationId xmlns:a16="http://schemas.microsoft.com/office/drawing/2014/main" id="{484244DB-5517-5C4A-BE98-42AAEB9D9E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7595" y="2160588"/>
            <a:ext cx="253684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30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5" name="Content Placeholder 4">
            <a:extLst>
              <a:ext uri="{FF2B5EF4-FFF2-40B4-BE49-F238E27FC236}">
                <a16:creationId xmlns:a16="http://schemas.microsoft.com/office/drawing/2014/main" id="{F785057F-FCC5-9541-B59A-221ED1790E88}"/>
              </a:ext>
            </a:extLst>
          </p:cNvPr>
          <p:cNvPicPr>
            <a:picLocks noGrp="1" noChangeAspect="1"/>
          </p:cNvPicPr>
          <p:nvPr>
            <p:ph idx="1"/>
          </p:nvPr>
        </p:nvPicPr>
        <p:blipFill>
          <a:blip r:embed="rId2"/>
          <a:stretch>
            <a:fillRect/>
          </a:stretch>
        </p:blipFill>
        <p:spPr>
          <a:xfrm>
            <a:off x="1019175" y="1700213"/>
            <a:ext cx="8596312" cy="1987258"/>
          </a:xfrm>
          <a:prstGeom prst="rect">
            <a:avLst/>
          </a:prstGeom>
        </p:spPr>
      </p:pic>
    </p:spTree>
    <p:extLst>
      <p:ext uri="{BB962C8B-B14F-4D97-AF65-F5344CB8AC3E}">
        <p14:creationId xmlns:p14="http://schemas.microsoft.com/office/powerpoint/2010/main" val="176359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5" name="Content Placeholder 4">
            <a:extLst>
              <a:ext uri="{FF2B5EF4-FFF2-40B4-BE49-F238E27FC236}">
                <a16:creationId xmlns:a16="http://schemas.microsoft.com/office/drawing/2014/main" id="{DC8CC982-2F14-6848-8E0F-980BC8C19077}"/>
              </a:ext>
            </a:extLst>
          </p:cNvPr>
          <p:cNvPicPr>
            <a:picLocks noGrp="1" noChangeAspect="1"/>
          </p:cNvPicPr>
          <p:nvPr>
            <p:ph idx="1"/>
          </p:nvPr>
        </p:nvPicPr>
        <p:blipFill>
          <a:blip r:embed="rId2"/>
          <a:stretch>
            <a:fillRect/>
          </a:stretch>
        </p:blipFill>
        <p:spPr>
          <a:xfrm>
            <a:off x="3010050" y="2160588"/>
            <a:ext cx="3931938" cy="3881437"/>
          </a:xfrm>
          <a:prstGeom prst="rect">
            <a:avLst/>
          </a:prstGeom>
        </p:spPr>
      </p:pic>
    </p:spTree>
    <p:extLst>
      <p:ext uri="{BB962C8B-B14F-4D97-AF65-F5344CB8AC3E}">
        <p14:creationId xmlns:p14="http://schemas.microsoft.com/office/powerpoint/2010/main" val="696562307"/>
      </p:ext>
    </p:extLst>
  </p:cSld>
  <p:clrMapOvr>
    <a:masterClrMapping/>
  </p:clrMapOvr>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{C36CE20B-8D98-FF49-9FA1-9382CF970649}tf10001060</Template>
  <TotalTime>9797</TotalTime>
  <Words>733</Words>
  <Application>Microsoft Macintosh PowerPoint</Application>
  <PresentationFormat>와이드스크린</PresentationFormat>
  <Paragraphs>132</Paragraphs>
  <Slides>50</Slides>
  <Notes>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50</vt:i4>
      </vt:variant>
    </vt:vector>
  </HeadingPairs>
  <TitlesOfParts>
    <vt:vector size="55" baseType="lpstr">
      <vt:lpstr>맑은 고딕</vt:lpstr>
      <vt:lpstr>Arial</vt:lpstr>
      <vt:lpstr>Trebuchet MS</vt:lpstr>
      <vt:lpstr>Wingdings 3</vt:lpstr>
      <vt:lpstr>패싯</vt:lpstr>
      <vt:lpstr>Reactive Programming</vt:lpstr>
      <vt:lpstr>API 불일치 문제</vt:lpstr>
      <vt:lpstr>API 불일치 문제</vt:lpstr>
      <vt:lpstr>풀 방식과 푸시 방식</vt:lpstr>
      <vt:lpstr>풀 방식과 푸시 방식</vt:lpstr>
      <vt:lpstr>풀 방식과 푸시 방식</vt:lpstr>
      <vt:lpstr>풀 방식과 푸시 방식</vt:lpstr>
      <vt:lpstr>풀 방식과 푸시 방식</vt:lpstr>
      <vt:lpstr>풀 방식과 푸시 방식</vt:lpstr>
      <vt:lpstr>흐름제어</vt:lpstr>
      <vt:lpstr>무제한 큐</vt:lpstr>
      <vt:lpstr>크기가 제한된 드롭 큐</vt:lpstr>
      <vt:lpstr>크기가 제한된 블로킹 큐</vt:lpstr>
      <vt:lpstr>흐름제어</vt:lpstr>
      <vt:lpstr>Standardization</vt:lpstr>
      <vt:lpstr>리액티브 스트림의 기본 스펙</vt:lpstr>
      <vt:lpstr>Publisher</vt:lpstr>
      <vt:lpstr>Subscriber</vt:lpstr>
      <vt:lpstr>Subscription</vt:lpstr>
      <vt:lpstr>Backpressure(배압) 메카니즘</vt:lpstr>
      <vt:lpstr>하이브리드 push-pull 모델</vt:lpstr>
      <vt:lpstr>Processor</vt:lpstr>
      <vt:lpstr>Processor</vt:lpstr>
      <vt:lpstr>JDK 9</vt:lpstr>
      <vt:lpstr>Async and parallel in Reactive Streams</vt:lpstr>
      <vt:lpstr>Async and parallel in Reactive Streams</vt:lpstr>
      <vt:lpstr>Async and parallel in Reactive Streams</vt:lpstr>
      <vt:lpstr>Reactive 전망의 변화</vt:lpstr>
      <vt:lpstr>RxJava 의 변화</vt:lpstr>
      <vt:lpstr>RxJava 의 변화</vt:lpstr>
      <vt:lpstr>Project Reactor, 리엑티브 앱의 기초</vt:lpstr>
      <vt:lpstr>RxJava, Project Reactor</vt:lpstr>
      <vt:lpstr>Reactor 의 기본 목표</vt:lpstr>
      <vt:lpstr>Reactive Steam’s data flow</vt:lpstr>
      <vt:lpstr>Reactive Type – Flux</vt:lpstr>
      <vt:lpstr>Reactive Type – Flux</vt:lpstr>
      <vt:lpstr>Reactive Type – Mono</vt:lpstr>
      <vt:lpstr>PowerPoint 프레젠테이션</vt:lpstr>
      <vt:lpstr>Reactive Streams 구독</vt:lpstr>
      <vt:lpstr>Reactive Streams 구독</vt:lpstr>
      <vt:lpstr>Reactive Streams 구독</vt:lpstr>
      <vt:lpstr>Reactive Streams 구독</vt:lpstr>
      <vt:lpstr>Reactive Streams 구독</vt:lpstr>
      <vt:lpstr>Operators</vt:lpstr>
      <vt:lpstr>MVC vs WebFlux (Throughput)</vt:lpstr>
      <vt:lpstr>MVC vs WebFlux (Throughput)</vt:lpstr>
      <vt:lpstr>MVC vs WebFlux (Latency)</vt:lpstr>
      <vt:lpstr>MVC vs WebFlux (CPU)</vt:lpstr>
      <vt:lpstr>MVC vs WebFlux (Memory)</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Reactive Programming</dc:title>
  <dc:creator>김은택</dc:creator>
  <cp:lastModifiedBy>김은택</cp:lastModifiedBy>
  <cp:revision>162</cp:revision>
  <dcterms:created xsi:type="dcterms:W3CDTF">2019-10-08T11:39:39Z</dcterms:created>
  <dcterms:modified xsi:type="dcterms:W3CDTF">2021-07-01T09:42:56Z</dcterms:modified>
</cp:coreProperties>
</file>